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40"/>
  </p:notesMasterIdLst>
  <p:sldIdLst>
    <p:sldId id="256" r:id="rId2"/>
    <p:sldId id="276" r:id="rId3"/>
    <p:sldId id="279" r:id="rId4"/>
    <p:sldId id="286" r:id="rId5"/>
    <p:sldId id="287" r:id="rId6"/>
    <p:sldId id="277" r:id="rId7"/>
    <p:sldId id="297" r:id="rId8"/>
    <p:sldId id="257" r:id="rId9"/>
    <p:sldId id="278" r:id="rId10"/>
    <p:sldId id="301" r:id="rId11"/>
    <p:sldId id="300" r:id="rId12"/>
    <p:sldId id="263" r:id="rId13"/>
    <p:sldId id="264" r:id="rId14"/>
    <p:sldId id="265" r:id="rId15"/>
    <p:sldId id="280" r:id="rId16"/>
    <p:sldId id="285" r:id="rId17"/>
    <p:sldId id="283" r:id="rId18"/>
    <p:sldId id="284" r:id="rId19"/>
    <p:sldId id="298" r:id="rId20"/>
    <p:sldId id="281" r:id="rId21"/>
    <p:sldId id="258" r:id="rId22"/>
    <p:sldId id="259" r:id="rId23"/>
    <p:sldId id="260" r:id="rId24"/>
    <p:sldId id="267" r:id="rId25"/>
    <p:sldId id="269" r:id="rId26"/>
    <p:sldId id="268" r:id="rId27"/>
    <p:sldId id="271" r:id="rId28"/>
    <p:sldId id="288" r:id="rId29"/>
    <p:sldId id="289" r:id="rId30"/>
    <p:sldId id="290" r:id="rId31"/>
    <p:sldId id="291" r:id="rId32"/>
    <p:sldId id="292" r:id="rId33"/>
    <p:sldId id="299" r:id="rId34"/>
    <p:sldId id="293" r:id="rId35"/>
    <p:sldId id="295" r:id="rId36"/>
    <p:sldId id="296" r:id="rId37"/>
    <p:sldId id="274" r:id="rId38"/>
    <p:sldId id="27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630"/>
    <p:restoredTop sz="96228"/>
  </p:normalViewPr>
  <p:slideViewPr>
    <p:cSldViewPr snapToGrid="0" snapToObjects="1">
      <p:cViewPr>
        <p:scale>
          <a:sx n="79" d="100"/>
          <a:sy n="79" d="100"/>
        </p:scale>
        <p:origin x="1624" y="1120"/>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1CD2AC-1B3F-2043-A2F0-3F43AA566D86}" type="datetimeFigureOut">
              <a:rPr lang="en-US" smtClean="0"/>
              <a:t>8/1/22</a:t>
            </a:fld>
            <a:endParaRPr lang="en-US"/>
          </a:p>
        </p:txBody>
      </p:sp>
      <p:sp>
        <p:nvSpPr>
          <p:cNvPr id="4" name="Plassholder for lysbil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6AE4B8-B671-A949-89BB-19DCB2FCCF5B}" type="slidenum">
              <a:rPr lang="en-US" smtClean="0"/>
              <a:t>‹#›</a:t>
            </a:fld>
            <a:endParaRPr lang="en-US"/>
          </a:p>
        </p:txBody>
      </p:sp>
    </p:spTree>
    <p:extLst>
      <p:ext uri="{BB962C8B-B14F-4D97-AF65-F5344CB8AC3E}">
        <p14:creationId xmlns:p14="http://schemas.microsoft.com/office/powerpoint/2010/main" val="680694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en-US" dirty="0"/>
          </a:p>
        </p:txBody>
      </p:sp>
      <p:sp>
        <p:nvSpPr>
          <p:cNvPr id="4" name="Plassholder for lysbildenummer 3"/>
          <p:cNvSpPr>
            <a:spLocks noGrp="1"/>
          </p:cNvSpPr>
          <p:nvPr>
            <p:ph type="sldNum" sz="quarter" idx="5"/>
          </p:nvPr>
        </p:nvSpPr>
        <p:spPr/>
        <p:txBody>
          <a:bodyPr/>
          <a:lstStyle/>
          <a:p>
            <a:fld id="{5C6AE4B8-B671-A949-89BB-19DCB2FCCF5B}" type="slidenum">
              <a:rPr lang="en-US" smtClean="0"/>
              <a:t>2</a:t>
            </a:fld>
            <a:endParaRPr lang="en-US"/>
          </a:p>
        </p:txBody>
      </p:sp>
    </p:spTree>
    <p:extLst>
      <p:ext uri="{BB962C8B-B14F-4D97-AF65-F5344CB8AC3E}">
        <p14:creationId xmlns:p14="http://schemas.microsoft.com/office/powerpoint/2010/main" val="3043497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dirty="0"/>
              <a:t>lr100.04H2_latest_10_seeds_both.png</a:t>
            </a:r>
          </a:p>
        </p:txBody>
      </p:sp>
      <p:sp>
        <p:nvSpPr>
          <p:cNvPr id="4" name="Plassholder for lysbildenummer 3"/>
          <p:cNvSpPr>
            <a:spLocks noGrp="1"/>
          </p:cNvSpPr>
          <p:nvPr>
            <p:ph type="sldNum" sz="quarter" idx="5"/>
          </p:nvPr>
        </p:nvSpPr>
        <p:spPr/>
        <p:txBody>
          <a:bodyPr/>
          <a:lstStyle/>
          <a:p>
            <a:fld id="{5C6AE4B8-B671-A949-89BB-19DCB2FCCF5B}" type="slidenum">
              <a:rPr lang="en-US" smtClean="0"/>
              <a:t>26</a:t>
            </a:fld>
            <a:endParaRPr lang="en-US"/>
          </a:p>
        </p:txBody>
      </p:sp>
    </p:spTree>
    <p:extLst>
      <p:ext uri="{BB962C8B-B14F-4D97-AF65-F5344CB8AC3E}">
        <p14:creationId xmlns:p14="http://schemas.microsoft.com/office/powerpoint/2010/main" val="240404544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tellysbil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nb-NO"/>
              <a:t>Klikk for å redigere tittelstil</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nb-NO"/>
              <a:t>Klikk for å redigere undertittelstil i malen</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smtClean="0"/>
              <a:t>8/1/22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42361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Klikk for å redigere tittelstil</a:t>
            </a:r>
            <a:endParaRPr lang="en-US"/>
          </a:p>
        </p:txBody>
      </p:sp>
      <p:sp>
        <p:nvSpPr>
          <p:cNvPr id="3" name="Vertical Text Placeholder 2"/>
          <p:cNvSpPr>
            <a:spLocks noGrp="1"/>
          </p:cNvSpPr>
          <p:nvPr>
            <p:ph type="body" orient="vert" idx="1"/>
          </p:nvPr>
        </p:nvSpPr>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a:p>
        </p:txBody>
      </p:sp>
      <p:sp>
        <p:nvSpPr>
          <p:cNvPr id="4" name="Date Placeholder 3"/>
          <p:cNvSpPr>
            <a:spLocks noGrp="1"/>
          </p:cNvSpPr>
          <p:nvPr>
            <p:ph type="dt" sz="half" idx="10"/>
          </p:nvPr>
        </p:nvSpPr>
        <p:spPr/>
        <p:txBody>
          <a:bodyPr/>
          <a:lstStyle/>
          <a:p>
            <a:fld id="{87157CC2-0FC8-4686-B024-99790E0F5162}" type="datetimeFigureOut">
              <a:rPr lang="en-US" smtClean="0"/>
              <a:t>8/1/22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536256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nb-NO"/>
              <a:t>Klikk for å redigere tittelstil</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smtClean="0"/>
              <a:t>8/1/22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358651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Klikk for å redigere tittelstil</a:t>
            </a:r>
            <a:endParaRPr lang="en-US" dirty="0"/>
          </a:p>
        </p:txBody>
      </p:sp>
      <p:sp>
        <p:nvSpPr>
          <p:cNvPr id="3" name="Content Placeholder 2"/>
          <p:cNvSpPr>
            <a:spLocks noGrp="1"/>
          </p:cNvSpPr>
          <p:nvPr>
            <p:ph idx="1"/>
          </p:nvPr>
        </p:nvSpPr>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smtClean="0"/>
              <a:t>8/1/22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405082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Deloverskrift">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nb-NO"/>
              <a:t>Klikk for å redigere tittelstil</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a:t>Klikk for å redigere tekststiler i malen</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smtClean="0"/>
              <a:t>8/1/22</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43559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Klikk for å redigere tittelstil</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t>8/1/22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49378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ammenlign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smtClean="0"/>
              <a:t>8/1/22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
        <p:nvSpPr>
          <p:cNvPr id="10" name="Title 9"/>
          <p:cNvSpPr>
            <a:spLocks noGrp="1"/>
          </p:cNvSpPr>
          <p:nvPr>
            <p:ph type="title"/>
          </p:nvPr>
        </p:nvSpPr>
        <p:spPr/>
        <p:txBody>
          <a:bodyPr/>
          <a:lstStyle/>
          <a:p>
            <a:r>
              <a:rPr lang="nb-NO"/>
              <a:t>Klikk for å redigere tittelstil</a:t>
            </a:r>
            <a:endParaRPr lang="en-US" dirty="0"/>
          </a:p>
        </p:txBody>
      </p:sp>
    </p:spTree>
    <p:extLst>
      <p:ext uri="{BB962C8B-B14F-4D97-AF65-F5344CB8AC3E}">
        <p14:creationId xmlns:p14="http://schemas.microsoft.com/office/powerpoint/2010/main" val="1072378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are tit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7919A6-33EB-49BD-A62F-1FA56B9F9712}" type="datetimeFigureOut">
              <a:rPr lang="en-US" smtClean="0"/>
              <a:t>8/1/22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nb-NO"/>
              <a:t>Klikk for å redigere tittelstil</a:t>
            </a:r>
            <a:endParaRPr lang="en-US"/>
          </a:p>
        </p:txBody>
      </p:sp>
    </p:spTree>
    <p:extLst>
      <p:ext uri="{BB962C8B-B14F-4D97-AF65-F5344CB8AC3E}">
        <p14:creationId xmlns:p14="http://schemas.microsoft.com/office/powerpoint/2010/main" val="368188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smtClean="0"/>
              <a:t>8/1/22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92262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nhold med tekst">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nb-NO"/>
              <a:t>Klikk for å redigere tittelstil</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Klikk for å redigere tekststiler i malen</a:t>
            </a:r>
          </a:p>
        </p:txBody>
      </p:sp>
      <p:sp>
        <p:nvSpPr>
          <p:cNvPr id="5" name="Date Placeholder 4"/>
          <p:cNvSpPr>
            <a:spLocks noGrp="1"/>
          </p:cNvSpPr>
          <p:nvPr>
            <p:ph type="dt" sz="half" idx="10"/>
          </p:nvPr>
        </p:nvSpPr>
        <p:spPr/>
        <p:txBody>
          <a:bodyPr/>
          <a:lstStyle/>
          <a:p>
            <a:fld id="{DA16AA21-1863-4931-97CB-99D0A168701B}" type="datetimeFigureOut">
              <a:rPr lang="en-US" smtClean="0"/>
              <a:t>8/1/22</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483897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e med tekst">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nb-NO"/>
              <a:t>Klikk for å redigere tittelstil</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b-NO"/>
              <a:t>Klikk på ikonet for å legge til et bilde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Klikk for å redigere tekststiler i malen</a:t>
            </a:r>
          </a:p>
        </p:txBody>
      </p:sp>
      <p:sp>
        <p:nvSpPr>
          <p:cNvPr id="5" name="Date Placeholder 4"/>
          <p:cNvSpPr>
            <a:spLocks noGrp="1"/>
          </p:cNvSpPr>
          <p:nvPr>
            <p:ph type="dt" sz="half" idx="10"/>
          </p:nvPr>
        </p:nvSpPr>
        <p:spPr/>
        <p:txBody>
          <a:bodyPr/>
          <a:lstStyle/>
          <a:p>
            <a:fld id="{3772C379-9A7C-4C87-A116-CBE9F58B04C5}" type="datetimeFigureOut">
              <a:rPr lang="en-US" smtClean="0"/>
              <a:t>8/1/22</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16615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nb-NO"/>
              <a:t>Klikk for å redigere tittelstil</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smtClean="0"/>
              <a:t>8/1/22</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77551537"/>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1.emf"/><Relationship Id="rId4" Type="http://schemas.openxmlformats.org/officeDocument/2006/relationships/image" Target="../media/image50.emf"/></Relationships>
</file>

<file path=ppt/slides/_rels/slide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390.png"/><Relationship Id="rId1" Type="http://schemas.openxmlformats.org/officeDocument/2006/relationships/slideLayout" Target="../slideLayouts/slideLayout5.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878415BE-28E1-B942-A7B9-FA7286052675}"/>
              </a:ext>
            </a:extLst>
          </p:cNvPr>
          <p:cNvSpPr>
            <a:spLocks noGrp="1"/>
          </p:cNvSpPr>
          <p:nvPr>
            <p:ph type="ctrTitle"/>
          </p:nvPr>
        </p:nvSpPr>
        <p:spPr/>
        <p:txBody>
          <a:bodyPr/>
          <a:lstStyle/>
          <a:p>
            <a:r>
              <a:rPr lang="en-US" dirty="0"/>
              <a:t>Studies of quantum </a:t>
            </a:r>
            <a:r>
              <a:rPr lang="en-US" dirty="0" err="1"/>
              <a:t>boltzmann</a:t>
            </a:r>
            <a:r>
              <a:rPr lang="en-US" dirty="0"/>
              <a:t> machines </a:t>
            </a:r>
          </a:p>
        </p:txBody>
      </p:sp>
      <p:sp>
        <p:nvSpPr>
          <p:cNvPr id="3" name="Undertittel 2">
            <a:extLst>
              <a:ext uri="{FF2B5EF4-FFF2-40B4-BE49-F238E27FC236}">
                <a16:creationId xmlns:a16="http://schemas.microsoft.com/office/drawing/2014/main" id="{1758F6E3-60DA-AD4E-9AF7-C4201BAFA2B0}"/>
              </a:ext>
            </a:extLst>
          </p:cNvPr>
          <p:cNvSpPr>
            <a:spLocks noGrp="1"/>
          </p:cNvSpPr>
          <p:nvPr>
            <p:ph type="subTitle" idx="1"/>
          </p:nvPr>
        </p:nvSpPr>
        <p:spPr>
          <a:xfrm>
            <a:off x="1051560" y="4890853"/>
            <a:ext cx="7891272" cy="1069848"/>
          </a:xfrm>
        </p:spPr>
        <p:txBody>
          <a:bodyPr>
            <a:normAutofit fontScale="92500" lnSpcReduction="20000"/>
          </a:bodyPr>
          <a:lstStyle/>
          <a:p>
            <a:r>
              <a:rPr lang="en-US" dirty="0"/>
              <a:t>Philip K. </a:t>
            </a:r>
            <a:r>
              <a:rPr lang="en-US" dirty="0" err="1"/>
              <a:t>Sørli</a:t>
            </a:r>
            <a:r>
              <a:rPr lang="en-US" dirty="0"/>
              <a:t> </a:t>
            </a:r>
            <a:r>
              <a:rPr lang="en-US" dirty="0" err="1"/>
              <a:t>Niane</a:t>
            </a:r>
            <a:endParaRPr lang="en-US" dirty="0"/>
          </a:p>
          <a:p>
            <a:r>
              <a:rPr lang="en-US" dirty="0"/>
              <a:t>University of Oslo</a:t>
            </a:r>
          </a:p>
          <a:p>
            <a:r>
              <a:rPr lang="en-US" dirty="0"/>
              <a:t>2022</a:t>
            </a:r>
          </a:p>
        </p:txBody>
      </p:sp>
    </p:spTree>
    <p:extLst>
      <p:ext uri="{BB962C8B-B14F-4D97-AF65-F5344CB8AC3E}">
        <p14:creationId xmlns:p14="http://schemas.microsoft.com/office/powerpoint/2010/main" val="24433716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BC79AE8E-BB11-24C2-36D5-4FBB67228CB3}"/>
              </a:ext>
            </a:extLst>
          </p:cNvPr>
          <p:cNvSpPr>
            <a:spLocks noGrp="1"/>
          </p:cNvSpPr>
          <p:nvPr>
            <p:ph type="title"/>
          </p:nvPr>
        </p:nvSpPr>
        <p:spPr/>
        <p:txBody>
          <a:bodyPr/>
          <a:lstStyle/>
          <a:p>
            <a:r>
              <a:rPr lang="en-US" dirty="0"/>
              <a:t>Theory: Quantum Computing</a:t>
            </a:r>
          </a:p>
        </p:txBody>
      </p:sp>
      <p:sp>
        <p:nvSpPr>
          <p:cNvPr id="3" name="Plassholder for innhold 2">
            <a:extLst>
              <a:ext uri="{FF2B5EF4-FFF2-40B4-BE49-F238E27FC236}">
                <a16:creationId xmlns:a16="http://schemas.microsoft.com/office/drawing/2014/main" id="{2F381A12-960B-AAA3-E7B3-5437AD6ADD1D}"/>
              </a:ext>
            </a:extLst>
          </p:cNvPr>
          <p:cNvSpPr>
            <a:spLocks noGrp="1"/>
          </p:cNvSpPr>
          <p:nvPr>
            <p:ph idx="1"/>
          </p:nvPr>
        </p:nvSpPr>
        <p:spPr/>
        <p:txBody>
          <a:bodyPr/>
          <a:lstStyle/>
          <a:p>
            <a:r>
              <a:rPr lang="en-US" dirty="0"/>
              <a:t>Quantum circuits</a:t>
            </a:r>
          </a:p>
          <a:p>
            <a:r>
              <a:rPr lang="en-US" dirty="0"/>
              <a:t>Built of quantum gates</a:t>
            </a:r>
          </a:p>
          <a:p>
            <a:r>
              <a:rPr lang="en-US" dirty="0"/>
              <a:t>Decoherence</a:t>
            </a:r>
          </a:p>
          <a:p>
            <a:r>
              <a:rPr lang="en-US" dirty="0"/>
              <a:t>Measure states middle</a:t>
            </a:r>
          </a:p>
          <a:p>
            <a:r>
              <a:rPr lang="en-US" dirty="0"/>
              <a:t>Talk about the bad thing about qc, states falling, hard to make them stay in super position, keeping it cold, as little interaction with the outside system as possible, cant observe states mid circuit due to forcing them into a position</a:t>
            </a:r>
            <a:r>
              <a:rPr lang="en-US" dirty="0">
                <a:sym typeface="Wingdings" pitchFamily="2" charset="2"/>
              </a:rPr>
              <a:t> loss of information</a:t>
            </a:r>
            <a:endParaRPr lang="en-US" dirty="0"/>
          </a:p>
          <a:p>
            <a:endParaRPr lang="en-US" dirty="0"/>
          </a:p>
          <a:p>
            <a:endParaRPr lang="en-US" dirty="0"/>
          </a:p>
        </p:txBody>
      </p:sp>
      <p:pic>
        <p:nvPicPr>
          <p:cNvPr id="4" name="Bilde 3">
            <a:extLst>
              <a:ext uri="{FF2B5EF4-FFF2-40B4-BE49-F238E27FC236}">
                <a16:creationId xmlns:a16="http://schemas.microsoft.com/office/drawing/2014/main" id="{264D055E-EB68-3AAA-91EA-5DB51CB30D20}"/>
              </a:ext>
            </a:extLst>
          </p:cNvPr>
          <p:cNvPicPr>
            <a:picLocks noChangeAspect="1"/>
          </p:cNvPicPr>
          <p:nvPr/>
        </p:nvPicPr>
        <p:blipFill>
          <a:blip r:embed="rId2"/>
          <a:stretch>
            <a:fillRect/>
          </a:stretch>
        </p:blipFill>
        <p:spPr>
          <a:xfrm>
            <a:off x="1854817" y="4963231"/>
            <a:ext cx="7632635" cy="1757607"/>
          </a:xfrm>
          <a:prstGeom prst="rect">
            <a:avLst/>
          </a:prstGeom>
        </p:spPr>
      </p:pic>
    </p:spTree>
    <p:extLst>
      <p:ext uri="{BB962C8B-B14F-4D97-AF65-F5344CB8AC3E}">
        <p14:creationId xmlns:p14="http://schemas.microsoft.com/office/powerpoint/2010/main" val="1052101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6332F0D-3EF8-325F-181C-33089B04D071}"/>
              </a:ext>
            </a:extLst>
          </p:cNvPr>
          <p:cNvSpPr>
            <a:spLocks noGrp="1"/>
          </p:cNvSpPr>
          <p:nvPr>
            <p:ph type="title"/>
          </p:nvPr>
        </p:nvSpPr>
        <p:spPr/>
        <p:txBody>
          <a:bodyPr/>
          <a:lstStyle/>
          <a:p>
            <a:r>
              <a:rPr lang="en-US" dirty="0"/>
              <a:t>Theory: Quantum computing</a:t>
            </a:r>
          </a:p>
        </p:txBody>
      </p:sp>
      <p:sp>
        <p:nvSpPr>
          <p:cNvPr id="3" name="Plassholder for innhold 2">
            <a:extLst>
              <a:ext uri="{FF2B5EF4-FFF2-40B4-BE49-F238E27FC236}">
                <a16:creationId xmlns:a16="http://schemas.microsoft.com/office/drawing/2014/main" id="{AB5066B8-2404-2EE0-ACB3-8C1178DBB381}"/>
              </a:ext>
            </a:extLst>
          </p:cNvPr>
          <p:cNvSpPr>
            <a:spLocks noGrp="1"/>
          </p:cNvSpPr>
          <p:nvPr>
            <p:ph idx="1"/>
          </p:nvPr>
        </p:nvSpPr>
        <p:spPr/>
        <p:txBody>
          <a:bodyPr/>
          <a:lstStyle/>
          <a:p>
            <a:r>
              <a:rPr lang="en-US" dirty="0"/>
              <a:t>Quantum gates</a:t>
            </a:r>
          </a:p>
          <a:p>
            <a:pPr lvl="1"/>
            <a:r>
              <a:rPr lang="en-US" dirty="0"/>
              <a:t>Pauli gates</a:t>
            </a:r>
          </a:p>
          <a:p>
            <a:pPr lvl="1"/>
            <a:r>
              <a:rPr lang="en-US" dirty="0"/>
              <a:t>Hadamard gate</a:t>
            </a:r>
          </a:p>
          <a:p>
            <a:endParaRPr lang="en-US" dirty="0"/>
          </a:p>
          <a:p>
            <a:r>
              <a:rPr lang="en-US" dirty="0"/>
              <a:t>X gate/ Not gate: Flips labels of \</a:t>
            </a:r>
            <a:r>
              <a:rPr lang="en-US" dirty="0" err="1"/>
              <a:t>ket</a:t>
            </a:r>
            <a:r>
              <a:rPr lang="en-US" dirty="0"/>
              <a:t> 0 and \</a:t>
            </a:r>
            <a:r>
              <a:rPr lang="en-US" dirty="0" err="1"/>
              <a:t>ket</a:t>
            </a:r>
            <a:r>
              <a:rPr lang="en-US" dirty="0"/>
              <a:t> 1</a:t>
            </a:r>
          </a:p>
          <a:p>
            <a:r>
              <a:rPr lang="en-US" dirty="0"/>
              <a:t>Show expectation value of H</a:t>
            </a:r>
          </a:p>
        </p:txBody>
      </p:sp>
      <p:pic>
        <p:nvPicPr>
          <p:cNvPr id="5" name="Bilde 4">
            <a:extLst>
              <a:ext uri="{FF2B5EF4-FFF2-40B4-BE49-F238E27FC236}">
                <a16:creationId xmlns:a16="http://schemas.microsoft.com/office/drawing/2014/main" id="{92FC5E83-9B9C-6C6F-2FD1-4DF3C4328C8B}"/>
              </a:ext>
            </a:extLst>
          </p:cNvPr>
          <p:cNvPicPr>
            <a:picLocks noChangeAspect="1"/>
          </p:cNvPicPr>
          <p:nvPr/>
        </p:nvPicPr>
        <p:blipFill>
          <a:blip r:embed="rId2"/>
          <a:stretch>
            <a:fillRect/>
          </a:stretch>
        </p:blipFill>
        <p:spPr>
          <a:xfrm>
            <a:off x="7276011" y="1777639"/>
            <a:ext cx="3769192" cy="819007"/>
          </a:xfrm>
          <a:prstGeom prst="rect">
            <a:avLst/>
          </a:prstGeom>
        </p:spPr>
      </p:pic>
      <p:pic>
        <p:nvPicPr>
          <p:cNvPr id="6" name="Bilde 5">
            <a:extLst>
              <a:ext uri="{FF2B5EF4-FFF2-40B4-BE49-F238E27FC236}">
                <a16:creationId xmlns:a16="http://schemas.microsoft.com/office/drawing/2014/main" id="{C3BC1FE4-6FE7-44C8-38A6-1063E49F5C77}"/>
              </a:ext>
            </a:extLst>
          </p:cNvPr>
          <p:cNvPicPr>
            <a:picLocks noChangeAspect="1"/>
          </p:cNvPicPr>
          <p:nvPr/>
        </p:nvPicPr>
        <p:blipFill>
          <a:blip r:embed="rId3"/>
          <a:stretch>
            <a:fillRect/>
          </a:stretch>
        </p:blipFill>
        <p:spPr>
          <a:xfrm>
            <a:off x="7421009" y="2893119"/>
            <a:ext cx="3904488" cy="819006"/>
          </a:xfrm>
          <a:prstGeom prst="rect">
            <a:avLst/>
          </a:prstGeom>
        </p:spPr>
      </p:pic>
      <p:pic>
        <p:nvPicPr>
          <p:cNvPr id="7" name="Bilde 6">
            <a:extLst>
              <a:ext uri="{FF2B5EF4-FFF2-40B4-BE49-F238E27FC236}">
                <a16:creationId xmlns:a16="http://schemas.microsoft.com/office/drawing/2014/main" id="{639650F5-23FC-9F1A-C777-BB4526162B36}"/>
              </a:ext>
            </a:extLst>
          </p:cNvPr>
          <p:cNvPicPr>
            <a:picLocks noChangeAspect="1"/>
          </p:cNvPicPr>
          <p:nvPr/>
        </p:nvPicPr>
        <p:blipFill>
          <a:blip r:embed="rId4"/>
          <a:stretch>
            <a:fillRect/>
          </a:stretch>
        </p:blipFill>
        <p:spPr>
          <a:xfrm>
            <a:off x="7679435" y="4101765"/>
            <a:ext cx="3904487" cy="819006"/>
          </a:xfrm>
          <a:prstGeom prst="rect">
            <a:avLst/>
          </a:prstGeom>
        </p:spPr>
      </p:pic>
      <p:pic>
        <p:nvPicPr>
          <p:cNvPr id="8" name="Bilde 7">
            <a:extLst>
              <a:ext uri="{FF2B5EF4-FFF2-40B4-BE49-F238E27FC236}">
                <a16:creationId xmlns:a16="http://schemas.microsoft.com/office/drawing/2014/main" id="{841BB1DE-C2E2-99A0-8092-321D91094880}"/>
              </a:ext>
            </a:extLst>
          </p:cNvPr>
          <p:cNvPicPr>
            <a:picLocks noChangeAspect="1"/>
          </p:cNvPicPr>
          <p:nvPr/>
        </p:nvPicPr>
        <p:blipFill>
          <a:blip r:embed="rId5"/>
          <a:stretch>
            <a:fillRect/>
          </a:stretch>
        </p:blipFill>
        <p:spPr>
          <a:xfrm>
            <a:off x="4415244" y="2422289"/>
            <a:ext cx="3727269" cy="738354"/>
          </a:xfrm>
          <a:prstGeom prst="rect">
            <a:avLst/>
          </a:prstGeom>
        </p:spPr>
      </p:pic>
      <p:pic>
        <p:nvPicPr>
          <p:cNvPr id="9" name="Bilde 8">
            <a:extLst>
              <a:ext uri="{FF2B5EF4-FFF2-40B4-BE49-F238E27FC236}">
                <a16:creationId xmlns:a16="http://schemas.microsoft.com/office/drawing/2014/main" id="{C80ECC60-088B-62AB-0DE8-ECB494E03F4E}"/>
              </a:ext>
            </a:extLst>
          </p:cNvPr>
          <p:cNvPicPr>
            <a:picLocks noChangeAspect="1"/>
          </p:cNvPicPr>
          <p:nvPr/>
        </p:nvPicPr>
        <p:blipFill>
          <a:blip r:embed="rId6"/>
          <a:stretch>
            <a:fillRect/>
          </a:stretch>
        </p:blipFill>
        <p:spPr>
          <a:xfrm>
            <a:off x="8660674" y="526210"/>
            <a:ext cx="1713774" cy="1029094"/>
          </a:xfrm>
          <a:prstGeom prst="rect">
            <a:avLst/>
          </a:prstGeom>
        </p:spPr>
      </p:pic>
      <p:pic>
        <p:nvPicPr>
          <p:cNvPr id="10" name="Bilde 9">
            <a:extLst>
              <a:ext uri="{FF2B5EF4-FFF2-40B4-BE49-F238E27FC236}">
                <a16:creationId xmlns:a16="http://schemas.microsoft.com/office/drawing/2014/main" id="{9DC04682-8F92-4E26-7691-4FC8443ADE18}"/>
              </a:ext>
            </a:extLst>
          </p:cNvPr>
          <p:cNvPicPr>
            <a:picLocks noChangeAspect="1"/>
          </p:cNvPicPr>
          <p:nvPr/>
        </p:nvPicPr>
        <p:blipFill>
          <a:blip r:embed="rId7"/>
          <a:stretch>
            <a:fillRect/>
          </a:stretch>
        </p:blipFill>
        <p:spPr>
          <a:xfrm>
            <a:off x="5058060" y="5946509"/>
            <a:ext cx="5987143" cy="1044328"/>
          </a:xfrm>
          <a:prstGeom prst="rect">
            <a:avLst/>
          </a:prstGeom>
        </p:spPr>
      </p:pic>
      <p:pic>
        <p:nvPicPr>
          <p:cNvPr id="11" name="Bilde 10">
            <a:extLst>
              <a:ext uri="{FF2B5EF4-FFF2-40B4-BE49-F238E27FC236}">
                <a16:creationId xmlns:a16="http://schemas.microsoft.com/office/drawing/2014/main" id="{1CD0A390-248D-6780-974C-0252BBB36E80}"/>
              </a:ext>
            </a:extLst>
          </p:cNvPr>
          <p:cNvPicPr>
            <a:picLocks noChangeAspect="1"/>
          </p:cNvPicPr>
          <p:nvPr/>
        </p:nvPicPr>
        <p:blipFill>
          <a:blip r:embed="rId8"/>
          <a:stretch>
            <a:fillRect/>
          </a:stretch>
        </p:blipFill>
        <p:spPr>
          <a:xfrm>
            <a:off x="7907960" y="1975138"/>
            <a:ext cx="2649568" cy="1183697"/>
          </a:xfrm>
          <a:prstGeom prst="rect">
            <a:avLst/>
          </a:prstGeom>
        </p:spPr>
      </p:pic>
      <p:pic>
        <p:nvPicPr>
          <p:cNvPr id="12" name="Bilde 11">
            <a:extLst>
              <a:ext uri="{FF2B5EF4-FFF2-40B4-BE49-F238E27FC236}">
                <a16:creationId xmlns:a16="http://schemas.microsoft.com/office/drawing/2014/main" id="{3125F2BA-0715-DAAE-05CA-2F2E5FBAD1B4}"/>
              </a:ext>
            </a:extLst>
          </p:cNvPr>
          <p:cNvPicPr>
            <a:picLocks noChangeAspect="1"/>
          </p:cNvPicPr>
          <p:nvPr/>
        </p:nvPicPr>
        <p:blipFill>
          <a:blip r:embed="rId9"/>
          <a:stretch>
            <a:fillRect/>
          </a:stretch>
        </p:blipFill>
        <p:spPr>
          <a:xfrm>
            <a:off x="6298792" y="1323055"/>
            <a:ext cx="5057293" cy="948794"/>
          </a:xfrm>
          <a:prstGeom prst="rect">
            <a:avLst/>
          </a:prstGeom>
        </p:spPr>
      </p:pic>
      <p:pic>
        <p:nvPicPr>
          <p:cNvPr id="13" name="Bilde 12">
            <a:extLst>
              <a:ext uri="{FF2B5EF4-FFF2-40B4-BE49-F238E27FC236}">
                <a16:creationId xmlns:a16="http://schemas.microsoft.com/office/drawing/2014/main" id="{3BE1FA3B-9EE7-525A-5E33-87DB52E9AF0D}"/>
              </a:ext>
            </a:extLst>
          </p:cNvPr>
          <p:cNvPicPr>
            <a:picLocks noChangeAspect="1"/>
          </p:cNvPicPr>
          <p:nvPr/>
        </p:nvPicPr>
        <p:blipFill>
          <a:blip r:embed="rId10"/>
          <a:stretch>
            <a:fillRect/>
          </a:stretch>
        </p:blipFill>
        <p:spPr>
          <a:xfrm>
            <a:off x="9819663" y="3245249"/>
            <a:ext cx="2128582" cy="1030893"/>
          </a:xfrm>
          <a:prstGeom prst="rect">
            <a:avLst/>
          </a:prstGeom>
        </p:spPr>
      </p:pic>
      <p:pic>
        <p:nvPicPr>
          <p:cNvPr id="14" name="Bilde 13">
            <a:extLst>
              <a:ext uri="{FF2B5EF4-FFF2-40B4-BE49-F238E27FC236}">
                <a16:creationId xmlns:a16="http://schemas.microsoft.com/office/drawing/2014/main" id="{1C5D8C4B-7F5C-2D7B-1E41-AC76FD5C01A2}"/>
              </a:ext>
            </a:extLst>
          </p:cNvPr>
          <p:cNvPicPr>
            <a:picLocks noChangeAspect="1"/>
          </p:cNvPicPr>
          <p:nvPr/>
        </p:nvPicPr>
        <p:blipFill>
          <a:blip r:embed="rId11"/>
          <a:stretch>
            <a:fillRect/>
          </a:stretch>
        </p:blipFill>
        <p:spPr>
          <a:xfrm>
            <a:off x="6051958" y="2170847"/>
            <a:ext cx="6596125" cy="815439"/>
          </a:xfrm>
          <a:prstGeom prst="rect">
            <a:avLst/>
          </a:prstGeom>
        </p:spPr>
      </p:pic>
      <p:pic>
        <p:nvPicPr>
          <p:cNvPr id="15" name="Bilde 14">
            <a:extLst>
              <a:ext uri="{FF2B5EF4-FFF2-40B4-BE49-F238E27FC236}">
                <a16:creationId xmlns:a16="http://schemas.microsoft.com/office/drawing/2014/main" id="{E714D749-89CE-F6F6-6EE8-C647AD3CAB93}"/>
              </a:ext>
            </a:extLst>
          </p:cNvPr>
          <p:cNvPicPr>
            <a:picLocks noChangeAspect="1"/>
          </p:cNvPicPr>
          <p:nvPr/>
        </p:nvPicPr>
        <p:blipFill>
          <a:blip r:embed="rId12"/>
          <a:stretch>
            <a:fillRect/>
          </a:stretch>
        </p:blipFill>
        <p:spPr>
          <a:xfrm>
            <a:off x="6987459" y="4101764"/>
            <a:ext cx="3652201" cy="2756235"/>
          </a:xfrm>
          <a:prstGeom prst="rect">
            <a:avLst/>
          </a:prstGeom>
        </p:spPr>
      </p:pic>
    </p:spTree>
    <p:extLst>
      <p:ext uri="{BB962C8B-B14F-4D97-AF65-F5344CB8AC3E}">
        <p14:creationId xmlns:p14="http://schemas.microsoft.com/office/powerpoint/2010/main" val="2638455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DD535AC-785A-A042-8918-7F6E713FCFF5}"/>
              </a:ext>
            </a:extLst>
          </p:cNvPr>
          <p:cNvSpPr>
            <a:spLocks noGrp="1"/>
          </p:cNvSpPr>
          <p:nvPr>
            <p:ph type="title"/>
          </p:nvPr>
        </p:nvSpPr>
        <p:spPr/>
        <p:txBody>
          <a:bodyPr/>
          <a:lstStyle/>
          <a:p>
            <a:r>
              <a:rPr lang="en-US" dirty="0"/>
              <a:t>Variational Quantum Boltzmann machine</a:t>
            </a:r>
          </a:p>
        </p:txBody>
      </p:sp>
      <p:sp>
        <p:nvSpPr>
          <p:cNvPr id="3" name="Plassholder for innhold 2">
            <a:extLst>
              <a:ext uri="{FF2B5EF4-FFF2-40B4-BE49-F238E27FC236}">
                <a16:creationId xmlns:a16="http://schemas.microsoft.com/office/drawing/2014/main" id="{AED7466A-A3A2-2743-A0DB-E34BC6C28D5F}"/>
              </a:ext>
            </a:extLst>
          </p:cNvPr>
          <p:cNvSpPr>
            <a:spLocks noGrp="1"/>
          </p:cNvSpPr>
          <p:nvPr>
            <p:ph idx="1"/>
          </p:nvPr>
        </p:nvSpPr>
        <p:spPr/>
        <p:txBody>
          <a:bodyPr/>
          <a:lstStyle/>
          <a:p>
            <a:r>
              <a:rPr lang="en-US" dirty="0"/>
              <a:t>Imaginary time evolution used for classical ground state</a:t>
            </a:r>
          </a:p>
          <a:p>
            <a:r>
              <a:rPr lang="en-US" dirty="0"/>
              <a:t>Describe evolution (Wick-rotated S.E.):</a:t>
            </a:r>
          </a:p>
          <a:p>
            <a:pPr lvl="1"/>
            <a:r>
              <a:rPr lang="en-US" dirty="0"/>
              <a:t>Finite time </a:t>
            </a:r>
            <a:r>
              <a:rPr lang="en-US" dirty="0">
                <a:sym typeface="Wingdings" pitchFamily="2" charset="2"/>
              </a:rPr>
              <a:t>Gibbs states</a:t>
            </a:r>
            <a:endParaRPr lang="en-US" dirty="0"/>
          </a:p>
          <a:p>
            <a:r>
              <a:rPr lang="en-US" dirty="0"/>
              <a:t>Basic idea: Parameterized trial circuit:</a:t>
            </a:r>
          </a:p>
          <a:p>
            <a:pPr lvl="1"/>
            <a:r>
              <a:rPr lang="en-US" dirty="0"/>
              <a:t>.</a:t>
            </a:r>
          </a:p>
          <a:p>
            <a:r>
              <a:rPr lang="en-US" dirty="0"/>
              <a:t>McLachlan’s variational principle:</a:t>
            </a:r>
          </a:p>
          <a:p>
            <a:pPr lvl="1"/>
            <a:r>
              <a:rPr lang="en-US" dirty="0"/>
              <a:t>.</a:t>
            </a:r>
          </a:p>
          <a:p>
            <a:r>
              <a:rPr lang="en-US" dirty="0"/>
              <a:t> Basically, find the parameters that minimizes the equation</a:t>
            </a:r>
          </a:p>
          <a:p>
            <a:endParaRPr lang="en-US" dirty="0"/>
          </a:p>
        </p:txBody>
      </p:sp>
      <p:pic>
        <p:nvPicPr>
          <p:cNvPr id="4" name="Bilde 3">
            <a:extLst>
              <a:ext uri="{FF2B5EF4-FFF2-40B4-BE49-F238E27FC236}">
                <a16:creationId xmlns:a16="http://schemas.microsoft.com/office/drawing/2014/main" id="{DA4E1941-3354-CB4D-8472-B1C3118E6D1F}"/>
              </a:ext>
            </a:extLst>
          </p:cNvPr>
          <p:cNvPicPr>
            <a:picLocks noChangeAspect="1"/>
          </p:cNvPicPr>
          <p:nvPr/>
        </p:nvPicPr>
        <p:blipFill>
          <a:blip r:embed="rId2"/>
          <a:stretch>
            <a:fillRect/>
          </a:stretch>
        </p:blipFill>
        <p:spPr>
          <a:xfrm>
            <a:off x="5969127" y="2493159"/>
            <a:ext cx="2489074" cy="566743"/>
          </a:xfrm>
          <a:prstGeom prst="rect">
            <a:avLst/>
          </a:prstGeom>
        </p:spPr>
      </p:pic>
      <p:pic>
        <p:nvPicPr>
          <p:cNvPr id="5" name="Bilde 4">
            <a:extLst>
              <a:ext uri="{FF2B5EF4-FFF2-40B4-BE49-F238E27FC236}">
                <a16:creationId xmlns:a16="http://schemas.microsoft.com/office/drawing/2014/main" id="{8B847E78-D2E4-934F-83CF-3C3C645EE86E}"/>
              </a:ext>
            </a:extLst>
          </p:cNvPr>
          <p:cNvPicPr>
            <a:picLocks noChangeAspect="1"/>
          </p:cNvPicPr>
          <p:nvPr/>
        </p:nvPicPr>
        <p:blipFill>
          <a:blip r:embed="rId3"/>
          <a:stretch>
            <a:fillRect/>
          </a:stretch>
        </p:blipFill>
        <p:spPr>
          <a:xfrm>
            <a:off x="5811965" y="3290385"/>
            <a:ext cx="2646236" cy="309487"/>
          </a:xfrm>
          <a:prstGeom prst="rect">
            <a:avLst/>
          </a:prstGeom>
        </p:spPr>
      </p:pic>
      <p:pic>
        <p:nvPicPr>
          <p:cNvPr id="6" name="Bilde 5">
            <a:extLst>
              <a:ext uri="{FF2B5EF4-FFF2-40B4-BE49-F238E27FC236}">
                <a16:creationId xmlns:a16="http://schemas.microsoft.com/office/drawing/2014/main" id="{FE61D52D-C091-7444-86A7-FFC5594D0A54}"/>
              </a:ext>
            </a:extLst>
          </p:cNvPr>
          <p:cNvPicPr>
            <a:picLocks noChangeAspect="1"/>
          </p:cNvPicPr>
          <p:nvPr/>
        </p:nvPicPr>
        <p:blipFill>
          <a:blip r:embed="rId4"/>
          <a:stretch>
            <a:fillRect/>
          </a:stretch>
        </p:blipFill>
        <p:spPr>
          <a:xfrm>
            <a:off x="1631281" y="3599872"/>
            <a:ext cx="3416970" cy="355762"/>
          </a:xfrm>
          <a:prstGeom prst="rect">
            <a:avLst/>
          </a:prstGeom>
        </p:spPr>
      </p:pic>
      <p:pic>
        <p:nvPicPr>
          <p:cNvPr id="7" name="Bilde 6">
            <a:extLst>
              <a:ext uri="{FF2B5EF4-FFF2-40B4-BE49-F238E27FC236}">
                <a16:creationId xmlns:a16="http://schemas.microsoft.com/office/drawing/2014/main" id="{B5DB7E8E-F6AE-7941-A494-89094D23B7B1}"/>
              </a:ext>
            </a:extLst>
          </p:cNvPr>
          <p:cNvPicPr>
            <a:picLocks noChangeAspect="1"/>
          </p:cNvPicPr>
          <p:nvPr/>
        </p:nvPicPr>
        <p:blipFill>
          <a:blip r:embed="rId5"/>
          <a:stretch>
            <a:fillRect/>
          </a:stretch>
        </p:blipFill>
        <p:spPr>
          <a:xfrm>
            <a:off x="1631281" y="4373059"/>
            <a:ext cx="4035671" cy="355762"/>
          </a:xfrm>
          <a:prstGeom prst="rect">
            <a:avLst/>
          </a:prstGeom>
        </p:spPr>
      </p:pic>
    </p:spTree>
    <p:extLst>
      <p:ext uri="{BB962C8B-B14F-4D97-AF65-F5344CB8AC3E}">
        <p14:creationId xmlns:p14="http://schemas.microsoft.com/office/powerpoint/2010/main" val="3462104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B5943086-CA1A-3D43-BC6F-41F0BFB3804E}"/>
              </a:ext>
            </a:extLst>
          </p:cNvPr>
          <p:cNvSpPr>
            <a:spLocks noGrp="1"/>
          </p:cNvSpPr>
          <p:nvPr>
            <p:ph type="title"/>
          </p:nvPr>
        </p:nvSpPr>
        <p:spPr>
          <a:xfrm>
            <a:off x="1180783" y="-156147"/>
            <a:ext cx="10058400" cy="1609344"/>
          </a:xfrm>
        </p:spPr>
        <p:txBody>
          <a:bodyPr/>
          <a:lstStyle/>
          <a:p>
            <a:r>
              <a:rPr lang="en-US" dirty="0" err="1"/>
              <a:t>VARQbm</a:t>
            </a:r>
            <a:r>
              <a:rPr lang="en-US" dirty="0"/>
              <a:t>: algorithm</a:t>
            </a:r>
          </a:p>
        </p:txBody>
      </p:sp>
      <p:sp>
        <p:nvSpPr>
          <p:cNvPr id="3" name="Plassholder for innhold 2">
            <a:extLst>
              <a:ext uri="{FF2B5EF4-FFF2-40B4-BE49-F238E27FC236}">
                <a16:creationId xmlns:a16="http://schemas.microsoft.com/office/drawing/2014/main" id="{68703318-C49B-ED4A-8F16-FB36CE112CF6}"/>
              </a:ext>
            </a:extLst>
          </p:cNvPr>
          <p:cNvSpPr>
            <a:spLocks noGrp="1"/>
          </p:cNvSpPr>
          <p:nvPr>
            <p:ph idx="1"/>
          </p:nvPr>
        </p:nvSpPr>
        <p:spPr>
          <a:xfrm>
            <a:off x="1447642" y="3932491"/>
            <a:ext cx="10058400" cy="2743200"/>
          </a:xfrm>
        </p:spPr>
        <p:txBody>
          <a:bodyPr/>
          <a:lstStyle/>
          <a:p>
            <a:r>
              <a:rPr lang="en-US" dirty="0"/>
              <a:t>Finds BM distribution from:</a:t>
            </a:r>
          </a:p>
          <a:p>
            <a:pPr lvl="1"/>
            <a:r>
              <a:rPr lang="en-US" dirty="0"/>
              <a:t> .</a:t>
            </a:r>
          </a:p>
          <a:p>
            <a:endParaRPr lang="en-US" dirty="0"/>
          </a:p>
          <a:p>
            <a:r>
              <a:rPr lang="en-US" dirty="0"/>
              <a:t>Minimizes loss</a:t>
            </a:r>
          </a:p>
          <a:p>
            <a:pPr lvl="1"/>
            <a:r>
              <a:rPr lang="en-US" dirty="0"/>
              <a:t> .</a:t>
            </a:r>
          </a:p>
          <a:p>
            <a:endParaRPr lang="en-US" dirty="0"/>
          </a:p>
        </p:txBody>
      </p:sp>
      <p:pic>
        <p:nvPicPr>
          <p:cNvPr id="4" name="Bilde 3">
            <a:extLst>
              <a:ext uri="{FF2B5EF4-FFF2-40B4-BE49-F238E27FC236}">
                <a16:creationId xmlns:a16="http://schemas.microsoft.com/office/drawing/2014/main" id="{981BF7EC-8ED4-D744-9733-31EDB46C79FF}"/>
              </a:ext>
            </a:extLst>
          </p:cNvPr>
          <p:cNvPicPr>
            <a:picLocks noChangeAspect="1"/>
          </p:cNvPicPr>
          <p:nvPr/>
        </p:nvPicPr>
        <p:blipFill>
          <a:blip r:embed="rId2"/>
          <a:stretch>
            <a:fillRect/>
          </a:stretch>
        </p:blipFill>
        <p:spPr>
          <a:xfrm>
            <a:off x="1323658" y="952648"/>
            <a:ext cx="4471987" cy="2864244"/>
          </a:xfrm>
          <a:prstGeom prst="rect">
            <a:avLst/>
          </a:prstGeom>
        </p:spPr>
      </p:pic>
      <p:pic>
        <p:nvPicPr>
          <p:cNvPr id="5" name="Bilde 4">
            <a:extLst>
              <a:ext uri="{FF2B5EF4-FFF2-40B4-BE49-F238E27FC236}">
                <a16:creationId xmlns:a16="http://schemas.microsoft.com/office/drawing/2014/main" id="{82C47F00-8C64-EE4C-B7E5-A5A03D21CB11}"/>
              </a:ext>
            </a:extLst>
          </p:cNvPr>
          <p:cNvPicPr>
            <a:picLocks noChangeAspect="1"/>
          </p:cNvPicPr>
          <p:nvPr/>
        </p:nvPicPr>
        <p:blipFill>
          <a:blip r:embed="rId3"/>
          <a:stretch>
            <a:fillRect/>
          </a:stretch>
        </p:blipFill>
        <p:spPr>
          <a:xfrm>
            <a:off x="6622794" y="941606"/>
            <a:ext cx="4892105" cy="4758510"/>
          </a:xfrm>
          <a:prstGeom prst="rect">
            <a:avLst/>
          </a:prstGeom>
        </p:spPr>
      </p:pic>
      <p:pic>
        <p:nvPicPr>
          <p:cNvPr id="6" name="Bilde 5">
            <a:extLst>
              <a:ext uri="{FF2B5EF4-FFF2-40B4-BE49-F238E27FC236}">
                <a16:creationId xmlns:a16="http://schemas.microsoft.com/office/drawing/2014/main" id="{1C83C6AC-6A9A-F441-B846-E085CF3BA671}"/>
              </a:ext>
            </a:extLst>
          </p:cNvPr>
          <p:cNvPicPr>
            <a:picLocks noChangeAspect="1"/>
          </p:cNvPicPr>
          <p:nvPr/>
        </p:nvPicPr>
        <p:blipFill>
          <a:blip r:embed="rId4"/>
          <a:stretch>
            <a:fillRect/>
          </a:stretch>
        </p:blipFill>
        <p:spPr>
          <a:xfrm>
            <a:off x="2009451" y="4230919"/>
            <a:ext cx="2600201" cy="536487"/>
          </a:xfrm>
          <a:prstGeom prst="rect">
            <a:avLst/>
          </a:prstGeom>
        </p:spPr>
      </p:pic>
      <p:pic>
        <p:nvPicPr>
          <p:cNvPr id="7" name="Bilde 6">
            <a:extLst>
              <a:ext uri="{FF2B5EF4-FFF2-40B4-BE49-F238E27FC236}">
                <a16:creationId xmlns:a16="http://schemas.microsoft.com/office/drawing/2014/main" id="{BFA8DD49-E071-AE4E-99B2-92A209BC5C81}"/>
              </a:ext>
            </a:extLst>
          </p:cNvPr>
          <p:cNvPicPr>
            <a:picLocks noChangeAspect="1"/>
          </p:cNvPicPr>
          <p:nvPr/>
        </p:nvPicPr>
        <p:blipFill>
          <a:blip r:embed="rId5"/>
          <a:stretch>
            <a:fillRect/>
          </a:stretch>
        </p:blipFill>
        <p:spPr>
          <a:xfrm>
            <a:off x="2009451" y="5372444"/>
            <a:ext cx="3303804" cy="655344"/>
          </a:xfrm>
          <a:prstGeom prst="rect">
            <a:avLst/>
          </a:prstGeom>
        </p:spPr>
      </p:pic>
      <p:sp>
        <p:nvSpPr>
          <p:cNvPr id="10" name="TekstSylinder 9">
            <a:extLst>
              <a:ext uri="{FF2B5EF4-FFF2-40B4-BE49-F238E27FC236}">
                <a16:creationId xmlns:a16="http://schemas.microsoft.com/office/drawing/2014/main" id="{F95263BB-3FF9-AD30-C5E3-1CD8D3CEE364}"/>
              </a:ext>
            </a:extLst>
          </p:cNvPr>
          <p:cNvSpPr txBox="1"/>
          <p:nvPr/>
        </p:nvSpPr>
        <p:spPr>
          <a:xfrm>
            <a:off x="0" y="6199632"/>
            <a:ext cx="11939451" cy="646331"/>
          </a:xfrm>
          <a:prstGeom prst="rect">
            <a:avLst/>
          </a:prstGeom>
          <a:noFill/>
        </p:spPr>
        <p:txBody>
          <a:bodyPr wrap="square" rtlCol="0">
            <a:spAutoFit/>
          </a:bodyPr>
          <a:lstStyle/>
          <a:p>
            <a:r>
              <a:rPr lang="en-US" dirty="0"/>
              <a:t>Figure citation: </a:t>
            </a:r>
            <a:r>
              <a:rPr lang="nb-NO" dirty="0" err="1"/>
              <a:t>Zoufal</a:t>
            </a:r>
            <a:r>
              <a:rPr lang="nb-NO" dirty="0"/>
              <a:t>, C., </a:t>
            </a:r>
            <a:r>
              <a:rPr lang="nb-NO" dirty="0" err="1"/>
              <a:t>Lucchi</a:t>
            </a:r>
            <a:r>
              <a:rPr lang="nb-NO" dirty="0"/>
              <a:t>, A. &amp; </a:t>
            </a:r>
            <a:r>
              <a:rPr lang="nb-NO" dirty="0" err="1"/>
              <a:t>Woerner</a:t>
            </a:r>
            <a:r>
              <a:rPr lang="nb-NO" dirty="0"/>
              <a:t>, S. </a:t>
            </a:r>
            <a:r>
              <a:rPr lang="nb-NO" dirty="0" err="1"/>
              <a:t>Variational</a:t>
            </a:r>
            <a:r>
              <a:rPr lang="nb-NO" dirty="0"/>
              <a:t> </a:t>
            </a:r>
            <a:r>
              <a:rPr lang="nb-NO" dirty="0" err="1"/>
              <a:t>quantum</a:t>
            </a:r>
            <a:r>
              <a:rPr lang="nb-NO" dirty="0"/>
              <a:t> </a:t>
            </a:r>
            <a:r>
              <a:rPr lang="nb-NO" dirty="0" err="1"/>
              <a:t>Boltzmann</a:t>
            </a:r>
            <a:r>
              <a:rPr lang="nb-NO" dirty="0"/>
              <a:t> </a:t>
            </a:r>
            <a:r>
              <a:rPr lang="nb-NO" dirty="0" err="1"/>
              <a:t>machines</a:t>
            </a:r>
            <a:r>
              <a:rPr lang="nb-NO" dirty="0"/>
              <a:t>. </a:t>
            </a:r>
          </a:p>
          <a:p>
            <a:r>
              <a:rPr lang="nb-NO" i="1" dirty="0"/>
              <a:t>Quantum Machine </a:t>
            </a:r>
            <a:r>
              <a:rPr lang="nb-NO" i="1" dirty="0" err="1"/>
              <a:t>Intelligence</a:t>
            </a:r>
            <a:r>
              <a:rPr lang="nb-NO" i="1" dirty="0"/>
              <a:t> </a:t>
            </a:r>
            <a:r>
              <a:rPr lang="nb-NO" dirty="0"/>
              <a:t>vol. 3 (2021)</a:t>
            </a:r>
          </a:p>
        </p:txBody>
      </p:sp>
    </p:spTree>
    <p:extLst>
      <p:ext uri="{BB962C8B-B14F-4D97-AF65-F5344CB8AC3E}">
        <p14:creationId xmlns:p14="http://schemas.microsoft.com/office/powerpoint/2010/main" val="3040124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6852B82-C51A-334C-ADFB-14AE1CAB0253}"/>
              </a:ext>
            </a:extLst>
          </p:cNvPr>
          <p:cNvSpPr>
            <a:spLocks noGrp="1"/>
          </p:cNvSpPr>
          <p:nvPr>
            <p:ph type="title"/>
          </p:nvPr>
        </p:nvSpPr>
        <p:spPr>
          <a:xfrm>
            <a:off x="1069848" y="-34635"/>
            <a:ext cx="10058400" cy="1609344"/>
          </a:xfrm>
        </p:spPr>
        <p:txBody>
          <a:bodyPr/>
          <a:lstStyle/>
          <a:p>
            <a:r>
              <a:rPr lang="en-US" dirty="0"/>
              <a:t>Main Challenge</a:t>
            </a:r>
          </a:p>
        </p:txBody>
      </p:sp>
      <mc:AlternateContent xmlns:mc="http://schemas.openxmlformats.org/markup-compatibility/2006">
        <mc:Choice xmlns:a14="http://schemas.microsoft.com/office/drawing/2010/main" Requires="a14">
          <p:sp>
            <p:nvSpPr>
              <p:cNvPr id="3" name="Plassholder for innhold 2">
                <a:extLst>
                  <a:ext uri="{FF2B5EF4-FFF2-40B4-BE49-F238E27FC236}">
                    <a16:creationId xmlns:a16="http://schemas.microsoft.com/office/drawing/2014/main" id="{9AF01C6C-E932-EE4D-873F-F4DDDD2695D8}"/>
                  </a:ext>
                </a:extLst>
              </p:cNvPr>
              <p:cNvSpPr>
                <a:spLocks noGrp="1"/>
              </p:cNvSpPr>
              <p:nvPr>
                <p:ph idx="1"/>
              </p:nvPr>
            </p:nvSpPr>
            <p:spPr>
              <a:xfrm>
                <a:off x="1069848" y="1657350"/>
                <a:ext cx="10058400" cy="4514850"/>
              </a:xfrm>
            </p:spPr>
            <p:txBody>
              <a:bodyPr/>
              <a:lstStyle/>
              <a:p>
                <a:r>
                  <a:rPr lang="en-US" dirty="0"/>
                  <a:t>Solving		and   </a:t>
                </a:r>
              </a:p>
              <a:p>
                <a:endParaRPr lang="en-US" dirty="0"/>
              </a:p>
              <a:p>
                <a:r>
                  <a:rPr lang="en-US" dirty="0"/>
                  <a:t>With </a:t>
                </a:r>
              </a:p>
              <a:p>
                <a:pPr lvl="3"/>
                <a:r>
                  <a:rPr lang="en-US" dirty="0"/>
                  <a:t> .</a:t>
                </a:r>
              </a:p>
              <a:p>
                <a:pPr marL="274320" lvl="1" indent="0">
                  <a:buNone/>
                </a:pPr>
                <a:endParaRPr lang="en-US" dirty="0"/>
              </a:p>
              <a:p>
                <a:pPr lvl="3"/>
                <a:r>
                  <a:rPr lang="en-US" dirty="0"/>
                  <a:t> .</a:t>
                </a:r>
              </a:p>
              <a:p>
                <a:endParaRPr lang="en-US" dirty="0"/>
              </a:p>
              <a:p>
                <a:r>
                  <a:rPr lang="en-US" dirty="0"/>
                  <a:t>Generalized circuit to evaluate </a:t>
                </a:r>
                <a14:m>
                  <m:oMath xmlns:m="http://schemas.openxmlformats.org/officeDocument/2006/math">
                    <m:r>
                      <m:rPr>
                        <m:sty m:val="p"/>
                      </m:rPr>
                      <a:rPr lang="nb-NO" i="1">
                        <a:latin typeface="Cambria Math" panose="02040503050406030204" pitchFamily="18" charset="0"/>
                      </a:rPr>
                      <m:t>R</m:t>
                    </m:r>
                    <m:r>
                      <a:rPr lang="nb-NO" b="0" i="1" smtClean="0">
                        <a:latin typeface="Cambria Math" panose="02040503050406030204" pitchFamily="18" charset="0"/>
                      </a:rPr>
                      <m:t>𝑒</m:t>
                    </m:r>
                    <m:r>
                      <a:rPr lang="nb-NO" b="0" i="1" smtClean="0">
                        <a:latin typeface="Cambria Math" panose="02040503050406030204" pitchFamily="18" charset="0"/>
                      </a:rPr>
                      <m:t>(</m:t>
                    </m:r>
                    <m:sSup>
                      <m:sSupPr>
                        <m:ctrlPr>
                          <a:rPr lang="nb-NO" b="0" i="1" smtClean="0">
                            <a:latin typeface="Cambria Math" panose="02040503050406030204" pitchFamily="18" charset="0"/>
                          </a:rPr>
                        </m:ctrlPr>
                      </m:sSupPr>
                      <m:e>
                        <m:r>
                          <a:rPr lang="nb-NO" b="0" i="1" smtClean="0">
                            <a:latin typeface="Cambria Math" panose="02040503050406030204" pitchFamily="18" charset="0"/>
                          </a:rPr>
                          <m:t>𝑒</m:t>
                        </m:r>
                      </m:e>
                      <m:sup>
                        <m:r>
                          <a:rPr lang="nb-NO" b="0" i="1" smtClean="0">
                            <a:latin typeface="Cambria Math" panose="02040503050406030204" pitchFamily="18" charset="0"/>
                          </a:rPr>
                          <m:t>𝑖</m:t>
                        </m:r>
                        <m:r>
                          <a:rPr lang="nb-NO" b="0" i="1" smtClean="0">
                            <a:latin typeface="Cambria Math" panose="02040503050406030204" pitchFamily="18" charset="0"/>
                          </a:rPr>
                          <m:t>𝛼</m:t>
                        </m:r>
                      </m:sup>
                    </m:sSup>
                    <m:r>
                      <a:rPr lang="nb-NO" b="0" i="1" smtClean="0">
                        <a:latin typeface="Cambria Math" panose="02040503050406030204" pitchFamily="18" charset="0"/>
                      </a:rPr>
                      <m:t>𝑇𝑟</m:t>
                    </m:r>
                    <m:r>
                      <a:rPr lang="nb-NO" b="0" i="1" smtClean="0">
                        <a:latin typeface="Cambria Math" panose="02040503050406030204" pitchFamily="18" charset="0"/>
                      </a:rPr>
                      <m:t>[</m:t>
                    </m:r>
                    <m:sSup>
                      <m:sSupPr>
                        <m:ctrlPr>
                          <a:rPr lang="nb-NO" b="0" i="1" smtClean="0">
                            <a:latin typeface="Cambria Math" panose="02040503050406030204" pitchFamily="18" charset="0"/>
                          </a:rPr>
                        </m:ctrlPr>
                      </m:sSupPr>
                      <m:e>
                        <m:r>
                          <a:rPr lang="nb-NO" b="0" i="1" smtClean="0">
                            <a:latin typeface="Cambria Math" panose="02040503050406030204" pitchFamily="18" charset="0"/>
                          </a:rPr>
                          <m:t>𝑈</m:t>
                        </m:r>
                      </m:e>
                      <m:sup>
                        <m:r>
                          <a:rPr lang="nb-NO" b="0" i="1" smtClean="0">
                            <a:latin typeface="Cambria Math" panose="02040503050406030204" pitchFamily="18" charset="0"/>
                          </a:rPr>
                          <m:t>† </m:t>
                        </m:r>
                      </m:sup>
                    </m:sSup>
                    <m:sSub>
                      <m:sSubPr>
                        <m:ctrlPr>
                          <a:rPr lang="nb-NO" b="0" i="1" smtClean="0">
                            <a:latin typeface="Cambria Math" panose="02040503050406030204" pitchFamily="18" charset="0"/>
                          </a:rPr>
                        </m:ctrlPr>
                      </m:sSubPr>
                      <m:e>
                        <m:r>
                          <a:rPr lang="nb-NO" b="0" i="1" smtClean="0">
                            <a:latin typeface="Cambria Math" panose="02040503050406030204" pitchFamily="18" charset="0"/>
                          </a:rPr>
                          <m:t>𝜌</m:t>
                        </m:r>
                      </m:e>
                      <m:sub>
                        <m:r>
                          <a:rPr lang="nb-NO" b="0" i="1" smtClean="0">
                            <a:latin typeface="Cambria Math" panose="02040503050406030204" pitchFamily="18" charset="0"/>
                          </a:rPr>
                          <m:t>𝑖𝑛</m:t>
                        </m:r>
                      </m:sub>
                    </m:sSub>
                    <m:r>
                      <a:rPr lang="nb-NO" b="0" i="1" smtClean="0">
                        <a:latin typeface="Cambria Math" panose="02040503050406030204" pitchFamily="18" charset="0"/>
                      </a:rPr>
                      <m:t>]</m:t>
                    </m:r>
                    <m:r>
                      <a:rPr lang="nb-NO" b="0" i="1" smtClean="0">
                        <a:latin typeface="Cambria Math" panose="02040503050406030204" pitchFamily="18" charset="0"/>
                      </a:rPr>
                      <m:t>)</m:t>
                    </m:r>
                  </m:oMath>
                </a14:m>
                <a:r>
                  <a:rPr lang="en-US" dirty="0"/>
                  <a:t>,  </a:t>
                </a:r>
                <a14:m>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𝜌</m:t>
                        </m:r>
                      </m:e>
                      <m:sub>
                        <m:r>
                          <a:rPr lang="nb-NO" b="0" i="1" smtClean="0">
                            <a:latin typeface="Cambria Math" panose="02040503050406030204" pitchFamily="18" charset="0"/>
                          </a:rPr>
                          <m:t>𝑖𝑛</m:t>
                        </m:r>
                      </m:sub>
                    </m:sSub>
                    <m:r>
                      <a:rPr lang="nb-NO" b="0" i="1" smtClean="0">
                        <a:latin typeface="Cambria Math" panose="02040503050406030204" pitchFamily="18" charset="0"/>
                      </a:rPr>
                      <m:t>=</m:t>
                    </m:r>
                    <m:d>
                      <m:dPr>
                        <m:begChr m:val="|"/>
                        <m:endChr m:val="⟩"/>
                        <m:ctrlPr>
                          <a:rPr lang="nb-NO" b="0" i="1" smtClean="0">
                            <a:latin typeface="Cambria Math" panose="02040503050406030204" pitchFamily="18" charset="0"/>
                          </a:rPr>
                        </m:ctrlPr>
                      </m:dPr>
                      <m:e>
                        <m:r>
                          <a:rPr lang="nb-NO" b="0" i="1" smtClean="0">
                            <a:latin typeface="Cambria Math" panose="02040503050406030204" pitchFamily="18" charset="0"/>
                          </a:rPr>
                          <m:t>𝜓</m:t>
                        </m:r>
                      </m:e>
                    </m:d>
                    <m:d>
                      <m:dPr>
                        <m:begChr m:val="⟨"/>
                        <m:endChr m:val="|"/>
                        <m:ctrlPr>
                          <a:rPr lang="nb-NO" b="0" i="1" smtClean="0">
                            <a:latin typeface="Cambria Math" panose="02040503050406030204" pitchFamily="18" charset="0"/>
                          </a:rPr>
                        </m:ctrlPr>
                      </m:dPr>
                      <m:e>
                        <m:sSub>
                          <m:sSubPr>
                            <m:ctrlPr>
                              <a:rPr lang="nb-NO" b="0" i="1" smtClean="0">
                                <a:latin typeface="Cambria Math" panose="02040503050406030204" pitchFamily="18" charset="0"/>
                              </a:rPr>
                            </m:ctrlPr>
                          </m:sSubPr>
                          <m:e>
                            <m:r>
                              <a:rPr lang="nb-NO" b="0" i="1" smtClean="0">
                                <a:latin typeface="Cambria Math" panose="02040503050406030204" pitchFamily="18" charset="0"/>
                              </a:rPr>
                              <m:t>𝜓</m:t>
                            </m:r>
                          </m:e>
                          <m:sub>
                            <m:r>
                              <a:rPr lang="nb-NO" b="0" i="1" smtClean="0">
                                <a:latin typeface="Cambria Math" panose="02040503050406030204" pitchFamily="18" charset="0"/>
                              </a:rPr>
                              <m:t>𝑖𝑛</m:t>
                            </m:r>
                          </m:sub>
                        </m:sSub>
                      </m:e>
                    </m:d>
                  </m:oMath>
                </a14:m>
                <a:endParaRPr lang="en-US" dirty="0"/>
              </a:p>
              <a:p>
                <a:pPr marL="0" indent="0">
                  <a:buNone/>
                </a:pPr>
                <a:endParaRPr lang="en-US" dirty="0"/>
              </a:p>
            </p:txBody>
          </p:sp>
        </mc:Choice>
        <mc:Fallback>
          <p:sp>
            <p:nvSpPr>
              <p:cNvPr id="3" name="Plassholder for innhold 2">
                <a:extLst>
                  <a:ext uri="{FF2B5EF4-FFF2-40B4-BE49-F238E27FC236}">
                    <a16:creationId xmlns:a16="http://schemas.microsoft.com/office/drawing/2014/main" id="{9AF01C6C-E932-EE4D-873F-F4DDDD2695D8}"/>
                  </a:ext>
                </a:extLst>
              </p:cNvPr>
              <p:cNvSpPr>
                <a:spLocks noGrp="1" noRot="1" noChangeAspect="1" noMove="1" noResize="1" noEditPoints="1" noAdjustHandles="1" noChangeArrowheads="1" noChangeShapeType="1" noTextEdit="1"/>
              </p:cNvSpPr>
              <p:nvPr>
                <p:ph idx="1"/>
              </p:nvPr>
            </p:nvSpPr>
            <p:spPr>
              <a:xfrm>
                <a:off x="1069848" y="1657350"/>
                <a:ext cx="10058400" cy="4514850"/>
              </a:xfrm>
              <a:blipFill>
                <a:blip r:embed="rId2"/>
                <a:stretch>
                  <a:fillRect l="-378" t="-1401"/>
                </a:stretch>
              </a:blipFill>
            </p:spPr>
            <p:txBody>
              <a:bodyPr/>
              <a:lstStyle/>
              <a:p>
                <a:r>
                  <a:rPr lang="en-US">
                    <a:noFill/>
                  </a:rPr>
                  <a:t> </a:t>
                </a:r>
              </a:p>
            </p:txBody>
          </p:sp>
        </mc:Fallback>
      </mc:AlternateContent>
      <p:pic>
        <p:nvPicPr>
          <p:cNvPr id="4" name="Bilde 3">
            <a:extLst>
              <a:ext uri="{FF2B5EF4-FFF2-40B4-BE49-F238E27FC236}">
                <a16:creationId xmlns:a16="http://schemas.microsoft.com/office/drawing/2014/main" id="{8BF24216-532E-3342-A78B-E9CEF377F002}"/>
              </a:ext>
            </a:extLst>
          </p:cNvPr>
          <p:cNvPicPr>
            <a:picLocks noChangeAspect="1"/>
          </p:cNvPicPr>
          <p:nvPr/>
        </p:nvPicPr>
        <p:blipFill>
          <a:blip r:embed="rId3"/>
          <a:stretch>
            <a:fillRect/>
          </a:stretch>
        </p:blipFill>
        <p:spPr>
          <a:xfrm>
            <a:off x="2406318" y="1664204"/>
            <a:ext cx="1351296" cy="334773"/>
          </a:xfrm>
          <a:prstGeom prst="rect">
            <a:avLst/>
          </a:prstGeom>
        </p:spPr>
      </p:pic>
      <p:pic>
        <p:nvPicPr>
          <p:cNvPr id="5" name="Bilde 4">
            <a:extLst>
              <a:ext uri="{FF2B5EF4-FFF2-40B4-BE49-F238E27FC236}">
                <a16:creationId xmlns:a16="http://schemas.microsoft.com/office/drawing/2014/main" id="{783E116E-2585-4240-9AD6-4DDF73DF0E8B}"/>
              </a:ext>
            </a:extLst>
          </p:cNvPr>
          <p:cNvPicPr>
            <a:picLocks noChangeAspect="1"/>
          </p:cNvPicPr>
          <p:nvPr/>
        </p:nvPicPr>
        <p:blipFill>
          <a:blip r:embed="rId4"/>
          <a:stretch>
            <a:fillRect/>
          </a:stretch>
        </p:blipFill>
        <p:spPr>
          <a:xfrm>
            <a:off x="4572000" y="1481208"/>
            <a:ext cx="4077568" cy="717321"/>
          </a:xfrm>
          <a:prstGeom prst="rect">
            <a:avLst/>
          </a:prstGeom>
        </p:spPr>
      </p:pic>
      <p:pic>
        <p:nvPicPr>
          <p:cNvPr id="6" name="Bilde 5">
            <a:extLst>
              <a:ext uri="{FF2B5EF4-FFF2-40B4-BE49-F238E27FC236}">
                <a16:creationId xmlns:a16="http://schemas.microsoft.com/office/drawing/2014/main" id="{6299367F-CC3E-7347-A3BD-572D2541AA5E}"/>
              </a:ext>
            </a:extLst>
          </p:cNvPr>
          <p:cNvPicPr>
            <a:picLocks noChangeAspect="1"/>
          </p:cNvPicPr>
          <p:nvPr/>
        </p:nvPicPr>
        <p:blipFill>
          <a:blip r:embed="rId5"/>
          <a:stretch>
            <a:fillRect/>
          </a:stretch>
        </p:blipFill>
        <p:spPr>
          <a:xfrm>
            <a:off x="2213768" y="2696599"/>
            <a:ext cx="7127081" cy="1252055"/>
          </a:xfrm>
          <a:prstGeom prst="rect">
            <a:avLst/>
          </a:prstGeom>
        </p:spPr>
      </p:pic>
      <p:pic>
        <p:nvPicPr>
          <p:cNvPr id="9" name="Bilde 8">
            <a:extLst>
              <a:ext uri="{FF2B5EF4-FFF2-40B4-BE49-F238E27FC236}">
                <a16:creationId xmlns:a16="http://schemas.microsoft.com/office/drawing/2014/main" id="{C7E75B6E-91E5-C6B2-EA49-A4A71DEF7DBB}"/>
              </a:ext>
            </a:extLst>
          </p:cNvPr>
          <p:cNvPicPr>
            <a:picLocks noChangeAspect="1"/>
          </p:cNvPicPr>
          <p:nvPr/>
        </p:nvPicPr>
        <p:blipFill>
          <a:blip r:embed="rId6"/>
          <a:stretch>
            <a:fillRect/>
          </a:stretch>
        </p:blipFill>
        <p:spPr>
          <a:xfrm>
            <a:off x="1769638" y="4987903"/>
            <a:ext cx="6879930" cy="1073640"/>
          </a:xfrm>
          <a:prstGeom prst="rect">
            <a:avLst/>
          </a:prstGeom>
        </p:spPr>
      </p:pic>
    </p:spTree>
    <p:extLst>
      <p:ext uri="{BB962C8B-B14F-4D97-AF65-F5344CB8AC3E}">
        <p14:creationId xmlns:p14="http://schemas.microsoft.com/office/powerpoint/2010/main" val="2639430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8378ADC-F29A-8E00-C5D5-27872A8FF0DE}"/>
              </a:ext>
            </a:extLst>
          </p:cNvPr>
          <p:cNvSpPr>
            <a:spLocks noGrp="1"/>
          </p:cNvSpPr>
          <p:nvPr>
            <p:ph type="title"/>
          </p:nvPr>
        </p:nvSpPr>
        <p:spPr/>
        <p:txBody>
          <a:bodyPr/>
          <a:lstStyle/>
          <a:p>
            <a:r>
              <a:rPr lang="en-US" dirty="0"/>
              <a:t>Method</a:t>
            </a:r>
          </a:p>
        </p:txBody>
      </p:sp>
      <p:sp>
        <p:nvSpPr>
          <p:cNvPr id="3" name="Plassholder for innhold 2">
            <a:extLst>
              <a:ext uri="{FF2B5EF4-FFF2-40B4-BE49-F238E27FC236}">
                <a16:creationId xmlns:a16="http://schemas.microsoft.com/office/drawing/2014/main" id="{47E0C578-441E-0F28-648D-12A8B0DF849A}"/>
              </a:ext>
            </a:extLst>
          </p:cNvPr>
          <p:cNvSpPr>
            <a:spLocks noGrp="1"/>
          </p:cNvSpPr>
          <p:nvPr>
            <p:ph idx="1"/>
          </p:nvPr>
        </p:nvSpPr>
        <p:spPr/>
        <p:txBody>
          <a:bodyPr/>
          <a:lstStyle/>
          <a:p>
            <a:r>
              <a:rPr lang="en-US" dirty="0"/>
              <a:t>Generate probability distributions</a:t>
            </a:r>
          </a:p>
          <a:p>
            <a:pPr lvl="1"/>
            <a:r>
              <a:rPr lang="en-US" dirty="0"/>
              <a:t>Bell state</a:t>
            </a:r>
          </a:p>
          <a:p>
            <a:r>
              <a:rPr lang="en-US" dirty="0"/>
              <a:t>Classification/Regression of classical data</a:t>
            </a:r>
          </a:p>
          <a:p>
            <a:pPr lvl="1"/>
            <a:r>
              <a:rPr lang="en-US" dirty="0"/>
              <a:t>Transaction dataset</a:t>
            </a:r>
          </a:p>
          <a:p>
            <a:pPr lvl="1"/>
            <a:r>
              <a:rPr lang="en-US" dirty="0"/>
              <a:t>MNIST(4 classes)</a:t>
            </a:r>
          </a:p>
          <a:p>
            <a:pPr lvl="1"/>
            <a:r>
              <a:rPr lang="en-US" dirty="0"/>
              <a:t>Franke function</a:t>
            </a:r>
          </a:p>
          <a:p>
            <a:r>
              <a:rPr lang="en-US" dirty="0"/>
              <a:t>Finding ground state energy of H</a:t>
            </a:r>
            <a:r>
              <a:rPr lang="en-US" baseline="-25000" dirty="0"/>
              <a:t>2</a:t>
            </a:r>
          </a:p>
          <a:p>
            <a:pPr lvl="1"/>
            <a:r>
              <a:rPr lang="en-US" dirty="0" err="1"/>
              <a:t>VarQITE</a:t>
            </a:r>
            <a:endParaRPr lang="en-US" dirty="0"/>
          </a:p>
          <a:p>
            <a:pPr lvl="1"/>
            <a:r>
              <a:rPr lang="en-US" dirty="0"/>
              <a:t>RBM- Neural network quantum states</a:t>
            </a:r>
          </a:p>
        </p:txBody>
      </p:sp>
    </p:spTree>
    <p:extLst>
      <p:ext uri="{BB962C8B-B14F-4D97-AF65-F5344CB8AC3E}">
        <p14:creationId xmlns:p14="http://schemas.microsoft.com/office/powerpoint/2010/main" val="36699923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B40C2CC6-15FD-7B3A-1F0C-ECA621F727DF}"/>
              </a:ext>
            </a:extLst>
          </p:cNvPr>
          <p:cNvSpPr>
            <a:spLocks noGrp="1"/>
          </p:cNvSpPr>
          <p:nvPr>
            <p:ph type="title"/>
          </p:nvPr>
        </p:nvSpPr>
        <p:spPr>
          <a:xfrm>
            <a:off x="1066799" y="226920"/>
            <a:ext cx="10058400" cy="1609344"/>
          </a:xfrm>
        </p:spPr>
        <p:txBody>
          <a:bodyPr/>
          <a:lstStyle/>
          <a:p>
            <a:r>
              <a:rPr lang="en-US" dirty="0"/>
              <a:t>Ansatzes and Hamiltonians</a:t>
            </a:r>
          </a:p>
        </p:txBody>
      </p:sp>
      <mc:AlternateContent xmlns:mc="http://schemas.openxmlformats.org/markup-compatibility/2006">
        <mc:Choice xmlns:a14="http://schemas.microsoft.com/office/drawing/2010/main" Requires="a14">
          <p:sp>
            <p:nvSpPr>
              <p:cNvPr id="3" name="Plassholder for innhold 2">
                <a:extLst>
                  <a:ext uri="{FF2B5EF4-FFF2-40B4-BE49-F238E27FC236}">
                    <a16:creationId xmlns:a16="http://schemas.microsoft.com/office/drawing/2014/main" id="{30B54F13-B604-7936-AF79-B2D329756EFA}"/>
                  </a:ext>
                </a:extLst>
              </p:cNvPr>
              <p:cNvSpPr>
                <a:spLocks noGrp="1"/>
              </p:cNvSpPr>
              <p:nvPr>
                <p:ph idx="1"/>
              </p:nvPr>
            </p:nvSpPr>
            <p:spPr>
              <a:xfrm>
                <a:off x="919765" y="1653327"/>
                <a:ext cx="10058400" cy="4050792"/>
              </a:xfrm>
            </p:spPr>
            <p:txBody>
              <a:bodyPr/>
              <a:lstStyle/>
              <a:p>
                <a:r>
                  <a:rPr lang="en-US" dirty="0"/>
                  <a:t>Mainly two Hamiltonians used [1]:</a:t>
                </a:r>
              </a:p>
              <a:p>
                <a:pPr lvl="1"/>
                <a14:m>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𝐻</m:t>
                        </m:r>
                      </m:e>
                      <m:sub>
                        <m:r>
                          <a:rPr lang="nb-NO" b="0" i="1" smtClean="0">
                            <a:latin typeface="Cambria Math" panose="02040503050406030204" pitchFamily="18" charset="0"/>
                          </a:rPr>
                          <m:t>1</m:t>
                        </m:r>
                      </m:sub>
                    </m:sSub>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𝜃</m:t>
                        </m:r>
                      </m:e>
                      <m:sub>
                        <m:r>
                          <a:rPr lang="nb-NO" b="0" i="1" smtClean="0">
                            <a:latin typeface="Cambria Math" panose="02040503050406030204" pitchFamily="18" charset="0"/>
                          </a:rPr>
                          <m:t>0</m:t>
                        </m:r>
                      </m:sub>
                    </m:sSub>
                    <m:r>
                      <a:rPr lang="nb-NO" b="0" i="1" smtClean="0">
                        <a:latin typeface="Cambria Math" panose="02040503050406030204" pitchFamily="18" charset="0"/>
                      </a:rPr>
                      <m:t>𝑍</m:t>
                    </m:r>
                  </m:oMath>
                </a14:m>
                <a:endParaRPr lang="nb-NO" b="0" dirty="0"/>
              </a:p>
              <a:p>
                <a:pPr lvl="1"/>
                <a14:m>
                  <m:oMath xmlns:m="http://schemas.openxmlformats.org/officeDocument/2006/math">
                    <m:sSub>
                      <m:sSubPr>
                        <m:ctrlPr>
                          <a:rPr lang="nb-NO" i="1">
                            <a:latin typeface="Cambria Math" panose="02040503050406030204" pitchFamily="18" charset="0"/>
                          </a:rPr>
                        </m:ctrlPr>
                      </m:sSubPr>
                      <m:e>
                        <m:r>
                          <a:rPr lang="nb-NO" i="1">
                            <a:latin typeface="Cambria Math" panose="02040503050406030204" pitchFamily="18" charset="0"/>
                          </a:rPr>
                          <m:t>𝐻</m:t>
                        </m:r>
                      </m:e>
                      <m:sub>
                        <m:r>
                          <a:rPr lang="nb-NO" b="0" i="1" smtClean="0">
                            <a:latin typeface="Cambria Math" panose="02040503050406030204" pitchFamily="18" charset="0"/>
                          </a:rPr>
                          <m:t>2</m:t>
                        </m:r>
                      </m:sub>
                    </m:sSub>
                    <m:r>
                      <a:rPr lang="nb-NO" i="1">
                        <a:latin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rPr>
                          <m:t>𝜃</m:t>
                        </m:r>
                      </m:e>
                      <m:sub>
                        <m:r>
                          <a:rPr lang="nb-NO" b="0" i="1" smtClean="0">
                            <a:latin typeface="Cambria Math" panose="02040503050406030204" pitchFamily="18" charset="0"/>
                          </a:rPr>
                          <m:t>0</m:t>
                        </m:r>
                      </m:sub>
                    </m:sSub>
                    <m:r>
                      <a:rPr lang="nb-NO" i="1">
                        <a:latin typeface="Cambria Math" panose="02040503050406030204" pitchFamily="18" charset="0"/>
                      </a:rPr>
                      <m:t>𝑍</m:t>
                    </m:r>
                    <m:r>
                      <a:rPr lang="nb-NO" b="0" i="1" smtClean="0">
                        <a:latin typeface="Cambria Math" panose="02040503050406030204" pitchFamily="18" charset="0"/>
                      </a:rPr>
                      <m:t>𝑍</m:t>
                    </m:r>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𝜃</m:t>
                        </m:r>
                      </m:e>
                      <m:sub>
                        <m:r>
                          <a:rPr lang="nb-NO" b="0" i="1" smtClean="0">
                            <a:latin typeface="Cambria Math" panose="02040503050406030204" pitchFamily="18" charset="0"/>
                          </a:rPr>
                          <m:t>1</m:t>
                        </m:r>
                      </m:sub>
                    </m:sSub>
                    <m:r>
                      <a:rPr lang="nb-NO" b="0" i="1" smtClean="0">
                        <a:latin typeface="Cambria Math" panose="02040503050406030204" pitchFamily="18" charset="0"/>
                      </a:rPr>
                      <m:t>𝐼𝑍</m:t>
                    </m:r>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𝜃</m:t>
                        </m:r>
                      </m:e>
                      <m:sub>
                        <m:r>
                          <a:rPr lang="nb-NO" b="0" i="1" smtClean="0">
                            <a:latin typeface="Cambria Math" panose="02040503050406030204" pitchFamily="18" charset="0"/>
                          </a:rPr>
                          <m:t>2</m:t>
                        </m:r>
                      </m:sub>
                    </m:sSub>
                    <m:r>
                      <a:rPr lang="nb-NO" b="0" i="1" smtClean="0">
                        <a:latin typeface="Cambria Math" panose="02040503050406030204" pitchFamily="18" charset="0"/>
                      </a:rPr>
                      <m:t>𝑍𝐼</m:t>
                    </m:r>
                  </m:oMath>
                </a14:m>
                <a:endParaRPr lang="nb-NO" dirty="0"/>
              </a:p>
              <a:p>
                <a:r>
                  <a:rPr lang="nb-NO" b="0" dirty="0" err="1"/>
                  <a:t>Mainly</a:t>
                </a:r>
                <a:r>
                  <a:rPr lang="nb-NO" b="0" dirty="0"/>
                  <a:t> </a:t>
                </a:r>
                <a:r>
                  <a:rPr lang="nb-NO" b="0" dirty="0" err="1"/>
                  <a:t>two</a:t>
                </a:r>
                <a:r>
                  <a:rPr lang="nb-NO" b="0" dirty="0"/>
                  <a:t> </a:t>
                </a:r>
                <a:r>
                  <a:rPr lang="nb-NO" dirty="0" err="1"/>
                  <a:t>ansatzes</a:t>
                </a:r>
                <a:endParaRPr lang="nb-NO" dirty="0"/>
              </a:p>
              <a:p>
                <a:endParaRPr lang="nb-NO" b="0" dirty="0"/>
              </a:p>
            </p:txBody>
          </p:sp>
        </mc:Choice>
        <mc:Fallback>
          <p:sp>
            <p:nvSpPr>
              <p:cNvPr id="3" name="Plassholder for innhold 2">
                <a:extLst>
                  <a:ext uri="{FF2B5EF4-FFF2-40B4-BE49-F238E27FC236}">
                    <a16:creationId xmlns:a16="http://schemas.microsoft.com/office/drawing/2014/main" id="{30B54F13-B604-7936-AF79-B2D329756EFA}"/>
                  </a:ext>
                </a:extLst>
              </p:cNvPr>
              <p:cNvSpPr>
                <a:spLocks noGrp="1" noRot="1" noChangeAspect="1" noMove="1" noResize="1" noEditPoints="1" noAdjustHandles="1" noChangeArrowheads="1" noChangeShapeType="1" noTextEdit="1"/>
              </p:cNvSpPr>
              <p:nvPr>
                <p:ph idx="1"/>
              </p:nvPr>
            </p:nvSpPr>
            <p:spPr>
              <a:xfrm>
                <a:off x="919765" y="1653327"/>
                <a:ext cx="10058400" cy="4050792"/>
              </a:xfrm>
              <a:blipFill>
                <a:blip r:embed="rId2"/>
                <a:stretch>
                  <a:fillRect l="-252" t="-1563"/>
                </a:stretch>
              </a:blipFill>
            </p:spPr>
            <p:txBody>
              <a:bodyPr/>
              <a:lstStyle/>
              <a:p>
                <a:r>
                  <a:rPr lang="en-US">
                    <a:noFill/>
                  </a:rPr>
                  <a:t> </a:t>
                </a:r>
              </a:p>
            </p:txBody>
          </p:sp>
        </mc:Fallback>
      </mc:AlternateContent>
      <p:sp>
        <p:nvSpPr>
          <p:cNvPr id="4" name="TekstSylinder 3">
            <a:extLst>
              <a:ext uri="{FF2B5EF4-FFF2-40B4-BE49-F238E27FC236}">
                <a16:creationId xmlns:a16="http://schemas.microsoft.com/office/drawing/2014/main" id="{01846872-FFF7-160F-21BE-880255D30866}"/>
              </a:ext>
            </a:extLst>
          </p:cNvPr>
          <p:cNvSpPr txBox="1"/>
          <p:nvPr/>
        </p:nvSpPr>
        <p:spPr>
          <a:xfrm>
            <a:off x="720169" y="6373368"/>
            <a:ext cx="10751661" cy="338554"/>
          </a:xfrm>
          <a:prstGeom prst="rect">
            <a:avLst/>
          </a:prstGeom>
          <a:noFill/>
        </p:spPr>
        <p:txBody>
          <a:bodyPr wrap="none" rtlCol="0">
            <a:spAutoFit/>
          </a:bodyPr>
          <a:lstStyle/>
          <a:p>
            <a:r>
              <a:rPr lang="nb-NO" sz="1600" dirty="0"/>
              <a:t>[1] </a:t>
            </a:r>
            <a:r>
              <a:rPr lang="nb-NO" sz="1600" dirty="0" err="1"/>
              <a:t>Zoufal</a:t>
            </a:r>
            <a:r>
              <a:rPr lang="nb-NO" sz="1600" dirty="0"/>
              <a:t>, C., </a:t>
            </a:r>
            <a:r>
              <a:rPr lang="nb-NO" sz="1600" dirty="0" err="1"/>
              <a:t>Lucchi</a:t>
            </a:r>
            <a:r>
              <a:rPr lang="nb-NO" sz="1600" dirty="0"/>
              <a:t>, A. &amp; </a:t>
            </a:r>
            <a:r>
              <a:rPr lang="nb-NO" sz="1600" dirty="0" err="1"/>
              <a:t>Woerner</a:t>
            </a:r>
            <a:r>
              <a:rPr lang="nb-NO" sz="1600" dirty="0"/>
              <a:t>, S. </a:t>
            </a:r>
            <a:r>
              <a:rPr lang="nb-NO" sz="1600" dirty="0" err="1"/>
              <a:t>Variational</a:t>
            </a:r>
            <a:r>
              <a:rPr lang="nb-NO" sz="1600" dirty="0"/>
              <a:t> </a:t>
            </a:r>
            <a:r>
              <a:rPr lang="nb-NO" sz="1600" dirty="0" err="1"/>
              <a:t>quantum</a:t>
            </a:r>
            <a:r>
              <a:rPr lang="nb-NO" sz="1600" dirty="0"/>
              <a:t> </a:t>
            </a:r>
            <a:r>
              <a:rPr lang="nb-NO" sz="1600" dirty="0" err="1"/>
              <a:t>Boltzmann</a:t>
            </a:r>
            <a:r>
              <a:rPr lang="nb-NO" sz="1600" dirty="0"/>
              <a:t> </a:t>
            </a:r>
            <a:r>
              <a:rPr lang="nb-NO" sz="1600" dirty="0" err="1"/>
              <a:t>machines</a:t>
            </a:r>
            <a:r>
              <a:rPr lang="nb-NO" sz="1600" dirty="0"/>
              <a:t>. </a:t>
            </a:r>
            <a:r>
              <a:rPr lang="nb-NO" sz="1600" i="1" dirty="0"/>
              <a:t>Quantum Mach. </a:t>
            </a:r>
            <a:r>
              <a:rPr lang="nb-NO" sz="1600" i="1" dirty="0" err="1"/>
              <a:t>Intell</a:t>
            </a:r>
            <a:r>
              <a:rPr lang="nb-NO" sz="1600" i="1" dirty="0"/>
              <a:t>.</a:t>
            </a:r>
            <a:r>
              <a:rPr lang="nb-NO" sz="1600" dirty="0"/>
              <a:t> </a:t>
            </a:r>
            <a:r>
              <a:rPr lang="nb-NO" sz="1600" b="1" dirty="0"/>
              <a:t>3, </a:t>
            </a:r>
            <a:r>
              <a:rPr lang="nb-NO" sz="1600" dirty="0"/>
              <a:t>7 (2021).</a:t>
            </a:r>
            <a:endParaRPr lang="en-US" sz="1600" dirty="0"/>
          </a:p>
        </p:txBody>
      </p:sp>
      <p:pic>
        <p:nvPicPr>
          <p:cNvPr id="5" name="Bilde 4">
            <a:extLst>
              <a:ext uri="{FF2B5EF4-FFF2-40B4-BE49-F238E27FC236}">
                <a16:creationId xmlns:a16="http://schemas.microsoft.com/office/drawing/2014/main" id="{2E5C193E-EE16-6C8C-F42B-3703F3E4F309}"/>
              </a:ext>
            </a:extLst>
          </p:cNvPr>
          <p:cNvPicPr>
            <a:picLocks noChangeAspect="1"/>
          </p:cNvPicPr>
          <p:nvPr/>
        </p:nvPicPr>
        <p:blipFill>
          <a:blip r:embed="rId3"/>
          <a:stretch>
            <a:fillRect/>
          </a:stretch>
        </p:blipFill>
        <p:spPr>
          <a:xfrm>
            <a:off x="1213835" y="3248482"/>
            <a:ext cx="3795488" cy="898210"/>
          </a:xfrm>
          <a:prstGeom prst="rect">
            <a:avLst/>
          </a:prstGeom>
        </p:spPr>
      </p:pic>
      <p:pic>
        <p:nvPicPr>
          <p:cNvPr id="6" name="Bilde 5">
            <a:extLst>
              <a:ext uri="{FF2B5EF4-FFF2-40B4-BE49-F238E27FC236}">
                <a16:creationId xmlns:a16="http://schemas.microsoft.com/office/drawing/2014/main" id="{08C2E7DD-973A-C8B7-EB42-F4085FD5D4CE}"/>
              </a:ext>
            </a:extLst>
          </p:cNvPr>
          <p:cNvPicPr>
            <a:picLocks noChangeAspect="1"/>
          </p:cNvPicPr>
          <p:nvPr/>
        </p:nvPicPr>
        <p:blipFill>
          <a:blip r:embed="rId4"/>
          <a:stretch>
            <a:fillRect/>
          </a:stretch>
        </p:blipFill>
        <p:spPr>
          <a:xfrm>
            <a:off x="1213835" y="4367484"/>
            <a:ext cx="5451195" cy="1671260"/>
          </a:xfrm>
          <a:prstGeom prst="rect">
            <a:avLst/>
          </a:prstGeom>
        </p:spPr>
      </p:pic>
    </p:spTree>
    <p:extLst>
      <p:ext uri="{BB962C8B-B14F-4D97-AF65-F5344CB8AC3E}">
        <p14:creationId xmlns:p14="http://schemas.microsoft.com/office/powerpoint/2010/main" val="1671044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953C1762-957D-37B6-7E99-89516045C2A8}"/>
              </a:ext>
            </a:extLst>
          </p:cNvPr>
          <p:cNvSpPr>
            <a:spLocks noGrp="1"/>
          </p:cNvSpPr>
          <p:nvPr>
            <p:ph type="title"/>
          </p:nvPr>
        </p:nvSpPr>
        <p:spPr/>
        <p:txBody>
          <a:bodyPr/>
          <a:lstStyle/>
          <a:p>
            <a:r>
              <a:rPr lang="en-US" dirty="0"/>
              <a:t>Neural Network- and Bias encoding</a:t>
            </a:r>
          </a:p>
        </p:txBody>
      </p:sp>
      <p:sp>
        <p:nvSpPr>
          <p:cNvPr id="3" name="Plassholder for innhold 2">
            <a:extLst>
              <a:ext uri="{FF2B5EF4-FFF2-40B4-BE49-F238E27FC236}">
                <a16:creationId xmlns:a16="http://schemas.microsoft.com/office/drawing/2014/main" id="{95606586-FE24-16D8-7B1A-A2168ADB61B9}"/>
              </a:ext>
            </a:extLst>
          </p:cNvPr>
          <p:cNvSpPr>
            <a:spLocks noGrp="1"/>
          </p:cNvSpPr>
          <p:nvPr>
            <p:ph idx="1"/>
          </p:nvPr>
        </p:nvSpPr>
        <p:spPr/>
        <p:txBody>
          <a:bodyPr/>
          <a:lstStyle/>
          <a:p>
            <a:r>
              <a:rPr lang="en-US" dirty="0"/>
              <a:t>Supervised learning tasks</a:t>
            </a:r>
          </a:p>
        </p:txBody>
      </p:sp>
    </p:spTree>
    <p:extLst>
      <p:ext uri="{BB962C8B-B14F-4D97-AF65-F5344CB8AC3E}">
        <p14:creationId xmlns:p14="http://schemas.microsoft.com/office/powerpoint/2010/main" val="18931218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BD0709A-C291-F305-BF64-78EE4B45490B}"/>
              </a:ext>
            </a:extLst>
          </p:cNvPr>
          <p:cNvSpPr>
            <a:spLocks noGrp="1"/>
          </p:cNvSpPr>
          <p:nvPr>
            <p:ph type="title"/>
          </p:nvPr>
        </p:nvSpPr>
        <p:spPr/>
        <p:txBody>
          <a:bodyPr/>
          <a:lstStyle/>
          <a:p>
            <a:r>
              <a:rPr lang="en-US" dirty="0"/>
              <a:t>Optimizers and such extra things</a:t>
            </a:r>
          </a:p>
        </p:txBody>
      </p:sp>
      <p:sp>
        <p:nvSpPr>
          <p:cNvPr id="3" name="Plassholder for innhold 2">
            <a:extLst>
              <a:ext uri="{FF2B5EF4-FFF2-40B4-BE49-F238E27FC236}">
                <a16:creationId xmlns:a16="http://schemas.microsoft.com/office/drawing/2014/main" id="{FF28381E-7F2C-7196-9621-60392D4DCCA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69045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92F1CC23-093C-F9B2-74C1-EAF63BCEC2D9}"/>
              </a:ext>
            </a:extLst>
          </p:cNvPr>
          <p:cNvSpPr>
            <a:spLocks noGrp="1"/>
          </p:cNvSpPr>
          <p:nvPr>
            <p:ph type="title"/>
          </p:nvPr>
        </p:nvSpPr>
        <p:spPr/>
        <p:txBody>
          <a:bodyPr/>
          <a:lstStyle/>
          <a:p>
            <a:r>
              <a:rPr lang="en-US" dirty="0"/>
              <a:t>Hydrogen Hamiltonian rewrite</a:t>
            </a:r>
          </a:p>
        </p:txBody>
      </p:sp>
      <p:sp>
        <p:nvSpPr>
          <p:cNvPr id="3" name="Plassholder for innhold 2">
            <a:extLst>
              <a:ext uri="{FF2B5EF4-FFF2-40B4-BE49-F238E27FC236}">
                <a16:creationId xmlns:a16="http://schemas.microsoft.com/office/drawing/2014/main" id="{9E7E0A2F-4BBE-EB2D-BA53-E7ACA30A0FB4}"/>
              </a:ext>
            </a:extLst>
          </p:cNvPr>
          <p:cNvSpPr>
            <a:spLocks noGrp="1"/>
          </p:cNvSpPr>
          <p:nvPr>
            <p:ph idx="1"/>
          </p:nvPr>
        </p:nvSpPr>
        <p:spPr/>
        <p:txBody>
          <a:bodyPr/>
          <a:lstStyle/>
          <a:p>
            <a:r>
              <a:rPr lang="en-US" dirty="0"/>
              <a:t>Something about hydrogen Hamiltonian? 4 qubit to 2 qubit?</a:t>
            </a:r>
          </a:p>
        </p:txBody>
      </p:sp>
    </p:spTree>
    <p:extLst>
      <p:ext uri="{BB962C8B-B14F-4D97-AF65-F5344CB8AC3E}">
        <p14:creationId xmlns:p14="http://schemas.microsoft.com/office/powerpoint/2010/main" val="2071588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3BA69E2F-49DB-143C-6318-0DF7078DED38}"/>
              </a:ext>
            </a:extLst>
          </p:cNvPr>
          <p:cNvSpPr>
            <a:spLocks noGrp="1"/>
          </p:cNvSpPr>
          <p:nvPr>
            <p:ph type="title"/>
          </p:nvPr>
        </p:nvSpPr>
        <p:spPr/>
        <p:txBody>
          <a:bodyPr/>
          <a:lstStyle/>
          <a:p>
            <a:r>
              <a:rPr lang="en-US" dirty="0"/>
              <a:t>Outline</a:t>
            </a:r>
          </a:p>
        </p:txBody>
      </p:sp>
      <p:sp>
        <p:nvSpPr>
          <p:cNvPr id="3" name="Plassholder for innhold 2">
            <a:extLst>
              <a:ext uri="{FF2B5EF4-FFF2-40B4-BE49-F238E27FC236}">
                <a16:creationId xmlns:a16="http://schemas.microsoft.com/office/drawing/2014/main" id="{E5028A5C-6B54-9F67-A3C4-6BF71AEDFA07}"/>
              </a:ext>
            </a:extLst>
          </p:cNvPr>
          <p:cNvSpPr>
            <a:spLocks noGrp="1"/>
          </p:cNvSpPr>
          <p:nvPr>
            <p:ph idx="1"/>
          </p:nvPr>
        </p:nvSpPr>
        <p:spPr/>
        <p:txBody>
          <a:bodyPr/>
          <a:lstStyle/>
          <a:p>
            <a:r>
              <a:rPr lang="en-US" dirty="0"/>
              <a:t>Motivation</a:t>
            </a:r>
          </a:p>
          <a:p>
            <a:r>
              <a:rPr lang="en-US" dirty="0"/>
              <a:t>Theory:</a:t>
            </a:r>
          </a:p>
          <a:p>
            <a:pPr lvl="1"/>
            <a:r>
              <a:rPr lang="en-US" dirty="0"/>
              <a:t>Machine Learning </a:t>
            </a:r>
          </a:p>
          <a:p>
            <a:pPr lvl="1"/>
            <a:r>
              <a:rPr lang="en-US" dirty="0"/>
              <a:t>Quantum Computing</a:t>
            </a:r>
          </a:p>
          <a:p>
            <a:r>
              <a:rPr lang="en-US" dirty="0"/>
              <a:t>Method</a:t>
            </a:r>
          </a:p>
          <a:p>
            <a:r>
              <a:rPr lang="en-US" dirty="0"/>
              <a:t>Results</a:t>
            </a:r>
          </a:p>
          <a:p>
            <a:r>
              <a:rPr lang="en-US" dirty="0"/>
              <a:t>Conclusion</a:t>
            </a:r>
          </a:p>
          <a:p>
            <a:pPr lvl="1"/>
            <a:r>
              <a:rPr lang="en-US" dirty="0"/>
              <a:t>Future prospects</a:t>
            </a:r>
          </a:p>
        </p:txBody>
      </p:sp>
    </p:spTree>
    <p:extLst>
      <p:ext uri="{BB962C8B-B14F-4D97-AF65-F5344CB8AC3E}">
        <p14:creationId xmlns:p14="http://schemas.microsoft.com/office/powerpoint/2010/main" val="15114843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3B6FEA2A-18D7-B197-3624-C762BA764DBB}"/>
              </a:ext>
            </a:extLst>
          </p:cNvPr>
          <p:cNvSpPr>
            <a:spLocks noGrp="1"/>
          </p:cNvSpPr>
          <p:nvPr>
            <p:ph type="title"/>
          </p:nvPr>
        </p:nvSpPr>
        <p:spPr/>
        <p:txBody>
          <a:bodyPr/>
          <a:lstStyle/>
          <a:p>
            <a:r>
              <a:rPr lang="en-US" dirty="0"/>
              <a:t>RBM using Neural network quantum states(NQS)</a:t>
            </a:r>
          </a:p>
        </p:txBody>
      </p:sp>
      <p:sp>
        <p:nvSpPr>
          <p:cNvPr id="3" name="Plassholder for innhold 2">
            <a:extLst>
              <a:ext uri="{FF2B5EF4-FFF2-40B4-BE49-F238E27FC236}">
                <a16:creationId xmlns:a16="http://schemas.microsoft.com/office/drawing/2014/main" id="{BB6AF87B-2605-8915-572B-57C9D9E2A8BE}"/>
              </a:ext>
            </a:extLst>
          </p:cNvPr>
          <p:cNvSpPr>
            <a:spLocks noGrp="1"/>
          </p:cNvSpPr>
          <p:nvPr>
            <p:ph idx="1"/>
          </p:nvPr>
        </p:nvSpPr>
        <p:spPr/>
        <p:txBody>
          <a:bodyPr/>
          <a:lstStyle/>
          <a:p>
            <a:r>
              <a:rPr lang="en-US" dirty="0"/>
              <a:t>Trial wave function and such, show some formulas</a:t>
            </a:r>
          </a:p>
        </p:txBody>
      </p:sp>
    </p:spTree>
    <p:extLst>
      <p:ext uri="{BB962C8B-B14F-4D97-AF65-F5344CB8AC3E}">
        <p14:creationId xmlns:p14="http://schemas.microsoft.com/office/powerpoint/2010/main" val="735446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C75FA1D-77DB-504D-8DD7-DF6FD86612F5}"/>
              </a:ext>
            </a:extLst>
          </p:cNvPr>
          <p:cNvSpPr>
            <a:spLocks noGrp="1"/>
          </p:cNvSpPr>
          <p:nvPr>
            <p:ph type="title"/>
          </p:nvPr>
        </p:nvSpPr>
        <p:spPr>
          <a:xfrm>
            <a:off x="91440" y="0"/>
            <a:ext cx="10058400" cy="1609344"/>
          </a:xfrm>
        </p:spPr>
        <p:txBody>
          <a:bodyPr/>
          <a:lstStyle/>
          <a:p>
            <a:r>
              <a:rPr lang="en-US" dirty="0"/>
              <a:t>Results: Training the QBM</a:t>
            </a:r>
          </a:p>
        </p:txBody>
      </p:sp>
      <p:sp>
        <p:nvSpPr>
          <p:cNvPr id="3" name="Plassholder for innhold 2">
            <a:extLst>
              <a:ext uri="{FF2B5EF4-FFF2-40B4-BE49-F238E27FC236}">
                <a16:creationId xmlns:a16="http://schemas.microsoft.com/office/drawing/2014/main" id="{C0D773BA-EE7C-8841-983F-50A53FBB1921}"/>
              </a:ext>
            </a:extLst>
          </p:cNvPr>
          <p:cNvSpPr>
            <a:spLocks noGrp="1"/>
          </p:cNvSpPr>
          <p:nvPr>
            <p:ph idx="1"/>
          </p:nvPr>
        </p:nvSpPr>
        <p:spPr>
          <a:xfrm>
            <a:off x="534924" y="2093976"/>
            <a:ext cx="11122152" cy="4050792"/>
          </a:xfrm>
        </p:spPr>
        <p:txBody>
          <a:bodyPr/>
          <a:lstStyle/>
          <a:p>
            <a:r>
              <a:rPr lang="en-US" dirty="0"/>
              <a:t>Reproduce [0.7, 0.3]</a:t>
            </a:r>
          </a:p>
          <a:p>
            <a:r>
              <a:rPr lang="en-US" dirty="0"/>
              <a:t>Hamiltonian: H= 𝛳</a:t>
            </a:r>
            <a:r>
              <a:rPr lang="en-US" baseline="-25000" dirty="0"/>
              <a:t>0 </a:t>
            </a:r>
            <a:r>
              <a:rPr lang="en-US" dirty="0"/>
              <a:t>Z</a:t>
            </a:r>
          </a:p>
          <a:p>
            <a:r>
              <a:rPr lang="en-US" dirty="0"/>
              <a:t>Uniform distribution [-0.5,0.5]</a:t>
            </a:r>
          </a:p>
          <a:p>
            <a:r>
              <a:rPr lang="en-US" dirty="0" err="1"/>
              <a:t>AmsGrad</a:t>
            </a:r>
            <a:r>
              <a:rPr lang="en-US" dirty="0"/>
              <a:t> optimizer, </a:t>
            </a:r>
          </a:p>
          <a:p>
            <a:r>
              <a:rPr lang="en-US" dirty="0"/>
              <a:t>𝛾=0.1, m1=0.7, m2=0.99</a:t>
            </a:r>
          </a:p>
          <a:p>
            <a:r>
              <a:rPr lang="en-US" dirty="0"/>
              <a:t>Ansatz 1</a:t>
            </a:r>
          </a:p>
          <a:p>
            <a:r>
              <a:rPr lang="en-US" dirty="0"/>
              <a:t>(Without finetuning and optimal parameters)</a:t>
            </a:r>
          </a:p>
          <a:p>
            <a:r>
              <a:rPr lang="en-US" dirty="0"/>
              <a:t>If 2 plots: Blue=L1 norm, Orange=Loss</a:t>
            </a:r>
          </a:p>
        </p:txBody>
      </p:sp>
      <p:pic>
        <p:nvPicPr>
          <p:cNvPr id="4" name="Bilde 3">
            <a:extLst>
              <a:ext uri="{FF2B5EF4-FFF2-40B4-BE49-F238E27FC236}">
                <a16:creationId xmlns:a16="http://schemas.microsoft.com/office/drawing/2014/main" id="{88BA43E0-F373-F848-8924-1E9835B815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0320" y="2465567"/>
            <a:ext cx="5856577" cy="4392433"/>
          </a:xfrm>
          <a:prstGeom prst="rect">
            <a:avLst/>
          </a:prstGeom>
        </p:spPr>
      </p:pic>
    </p:spTree>
    <p:extLst>
      <p:ext uri="{BB962C8B-B14F-4D97-AF65-F5344CB8AC3E}">
        <p14:creationId xmlns:p14="http://schemas.microsoft.com/office/powerpoint/2010/main" val="3701771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3E9DC23-426F-F941-81D9-7E0A46246629}"/>
              </a:ext>
            </a:extLst>
          </p:cNvPr>
          <p:cNvSpPr>
            <a:spLocks noGrp="1"/>
          </p:cNvSpPr>
          <p:nvPr>
            <p:ph type="title"/>
          </p:nvPr>
        </p:nvSpPr>
        <p:spPr>
          <a:xfrm>
            <a:off x="164177" y="65269"/>
            <a:ext cx="10058400" cy="1609344"/>
          </a:xfrm>
        </p:spPr>
        <p:txBody>
          <a:bodyPr/>
          <a:lstStyle/>
          <a:p>
            <a:r>
              <a:rPr lang="en-US" dirty="0"/>
              <a:t>Results: Training the QBM</a:t>
            </a:r>
          </a:p>
        </p:txBody>
      </p:sp>
      <p:sp>
        <p:nvSpPr>
          <p:cNvPr id="13" name="Plassholder for innhold 12">
            <a:extLst>
              <a:ext uri="{FF2B5EF4-FFF2-40B4-BE49-F238E27FC236}">
                <a16:creationId xmlns:a16="http://schemas.microsoft.com/office/drawing/2014/main" id="{A2F9A8DA-4348-814D-864C-2478355DF99A}"/>
              </a:ext>
            </a:extLst>
          </p:cNvPr>
          <p:cNvSpPr>
            <a:spLocks noGrp="1"/>
          </p:cNvSpPr>
          <p:nvPr>
            <p:ph idx="1"/>
          </p:nvPr>
        </p:nvSpPr>
        <p:spPr>
          <a:xfrm>
            <a:off x="164177" y="1133054"/>
            <a:ext cx="10058400" cy="2600325"/>
          </a:xfrm>
        </p:spPr>
        <p:txBody>
          <a:bodyPr/>
          <a:lstStyle/>
          <a:p>
            <a:endParaRPr lang="en-US" dirty="0"/>
          </a:p>
          <a:p>
            <a:r>
              <a:rPr lang="en-US" dirty="0"/>
              <a:t>Hamiltonian: H= 𝛳</a:t>
            </a:r>
            <a:r>
              <a:rPr lang="en-US" baseline="-25000" dirty="0"/>
              <a:t>0 </a:t>
            </a:r>
            <a:r>
              <a:rPr lang="en-US" dirty="0"/>
              <a:t>Z Z+𝛳</a:t>
            </a:r>
            <a:r>
              <a:rPr lang="en-US" baseline="-25000" dirty="0"/>
              <a:t>1 </a:t>
            </a:r>
            <a:r>
              <a:rPr lang="en-US" dirty="0"/>
              <a:t>Z I +𝛳</a:t>
            </a:r>
            <a:r>
              <a:rPr lang="en-US" baseline="-25000" dirty="0"/>
              <a:t>2 </a:t>
            </a:r>
            <a:r>
              <a:rPr lang="en-US" dirty="0"/>
              <a:t>I Z </a:t>
            </a:r>
          </a:p>
          <a:p>
            <a:r>
              <a:rPr lang="en-US" dirty="0"/>
              <a:t>Ansatz 2</a:t>
            </a:r>
          </a:p>
          <a:p>
            <a:r>
              <a:rPr lang="en-US" dirty="0"/>
              <a:t>Target: [0.5, 0, 0, 0.5]</a:t>
            </a:r>
          </a:p>
          <a:p>
            <a:r>
              <a:rPr lang="en-US" dirty="0"/>
              <a:t>𝛾=0.1, m1=0.8, m2=0.99</a:t>
            </a:r>
          </a:p>
          <a:p>
            <a:r>
              <a:rPr lang="en-US" dirty="0"/>
              <a:t>2 seeds, both loss</a:t>
            </a:r>
          </a:p>
        </p:txBody>
      </p:sp>
      <p:pic>
        <p:nvPicPr>
          <p:cNvPr id="6" name="Bilde 5">
            <a:extLst>
              <a:ext uri="{FF2B5EF4-FFF2-40B4-BE49-F238E27FC236}">
                <a16:creationId xmlns:a16="http://schemas.microsoft.com/office/drawing/2014/main" id="{15BF113D-6A37-7A4D-BC59-822B373EFAFC}"/>
              </a:ext>
            </a:extLst>
          </p:cNvPr>
          <p:cNvPicPr>
            <a:picLocks noChangeAspect="1"/>
          </p:cNvPicPr>
          <p:nvPr/>
        </p:nvPicPr>
        <p:blipFill rotWithShape="1">
          <a:blip r:embed="rId2">
            <a:extLst>
              <a:ext uri="{28A0092B-C50C-407E-A947-70E740481C1C}">
                <a14:useLocalDpi xmlns:a14="http://schemas.microsoft.com/office/drawing/2010/main" val="0"/>
              </a:ext>
            </a:extLst>
          </a:blip>
          <a:srcRect t="1849" r="29" b="837"/>
          <a:stretch/>
        </p:blipFill>
        <p:spPr>
          <a:xfrm>
            <a:off x="4936899" y="1674613"/>
            <a:ext cx="5868000" cy="4284000"/>
          </a:xfrm>
          <a:prstGeom prst="rect">
            <a:avLst/>
          </a:prstGeom>
        </p:spPr>
      </p:pic>
    </p:spTree>
    <p:extLst>
      <p:ext uri="{BB962C8B-B14F-4D97-AF65-F5344CB8AC3E}">
        <p14:creationId xmlns:p14="http://schemas.microsoft.com/office/powerpoint/2010/main" val="7835266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6721003-3D2F-9048-90DC-689C2F05A4CA}"/>
              </a:ext>
            </a:extLst>
          </p:cNvPr>
          <p:cNvSpPr>
            <a:spLocks noGrp="1"/>
          </p:cNvSpPr>
          <p:nvPr>
            <p:ph type="title"/>
          </p:nvPr>
        </p:nvSpPr>
        <p:spPr>
          <a:xfrm>
            <a:off x="1066800" y="381191"/>
            <a:ext cx="10058400" cy="1609344"/>
          </a:xfrm>
        </p:spPr>
        <p:txBody>
          <a:bodyPr>
            <a:normAutofit/>
          </a:bodyPr>
          <a:lstStyle/>
          <a:p>
            <a:r>
              <a:rPr lang="en-US" dirty="0"/>
              <a:t>Benchmark: Generation of approximate Gibbs states</a:t>
            </a:r>
          </a:p>
        </p:txBody>
      </p:sp>
      <mc:AlternateContent xmlns:mc="http://schemas.openxmlformats.org/markup-compatibility/2006">
        <mc:Choice xmlns:a14="http://schemas.microsoft.com/office/drawing/2010/main" Requires="a14">
          <p:sp>
            <p:nvSpPr>
              <p:cNvPr id="3" name="Plassholder for innhold 2">
                <a:extLst>
                  <a:ext uri="{FF2B5EF4-FFF2-40B4-BE49-F238E27FC236}">
                    <a16:creationId xmlns:a16="http://schemas.microsoft.com/office/drawing/2014/main" id="{3A0021F7-082D-A04B-8C52-2309B8EF0306}"/>
                  </a:ext>
                </a:extLst>
              </p:cNvPr>
              <p:cNvSpPr>
                <a:spLocks noGrp="1"/>
              </p:cNvSpPr>
              <p:nvPr>
                <p:ph idx="1"/>
              </p:nvPr>
            </p:nvSpPr>
            <p:spPr>
              <a:xfrm>
                <a:off x="1066800" y="1685926"/>
                <a:ext cx="10058400" cy="4986337"/>
              </a:xfrm>
            </p:spPr>
            <p:txBody>
              <a:bodyPr>
                <a:normAutofit/>
              </a:bodyPr>
              <a:lstStyle/>
              <a:p>
                <a:pPr marL="0" indent="0">
                  <a:buNone/>
                </a:pPr>
                <a:endParaRPr lang="en-US" dirty="0"/>
              </a:p>
              <a:p>
                <a:r>
                  <a:rPr lang="en-US" dirty="0"/>
                  <a:t>Hamiltonians: </a:t>
                </a:r>
              </a:p>
              <a:p>
                <a:pPr lvl="1"/>
                <a:r>
                  <a:rPr lang="en-US" dirty="0"/>
                  <a:t> </a:t>
                </a:r>
                <a14:m>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𝐻</m:t>
                        </m:r>
                      </m:e>
                      <m:sub>
                        <m:r>
                          <a:rPr lang="nb-NO" b="0" i="1" smtClean="0">
                            <a:latin typeface="Cambria Math" panose="02040503050406030204" pitchFamily="18" charset="0"/>
                          </a:rPr>
                          <m:t>1</m:t>
                        </m:r>
                        <m:r>
                          <a:rPr lang="nb-NO" b="0" i="1" smtClean="0">
                            <a:latin typeface="Cambria Math" panose="02040503050406030204" pitchFamily="18" charset="0"/>
                          </a:rPr>
                          <m:t>𝐹</m:t>
                        </m:r>
                      </m:sub>
                    </m:sSub>
                    <m:r>
                      <a:rPr lang="nb-NO" b="0" i="1" smtClean="0">
                        <a:latin typeface="Cambria Math" panose="02040503050406030204" pitchFamily="18" charset="0"/>
                      </a:rPr>
                      <m:t>=1.0</m:t>
                    </m:r>
                    <m:r>
                      <a:rPr lang="nb-NO" b="0" i="1" smtClean="0">
                        <a:latin typeface="Cambria Math" panose="02040503050406030204" pitchFamily="18" charset="0"/>
                      </a:rPr>
                      <m:t>𝑍</m:t>
                    </m:r>
                  </m:oMath>
                </a14:m>
                <a:endParaRPr lang="en-US" dirty="0"/>
              </a:p>
              <a:p>
                <a:pPr lvl="1"/>
                <a:r>
                  <a:rPr lang="en-US" dirty="0"/>
                  <a:t> </a:t>
                </a:r>
                <a14:m>
                  <m:oMath xmlns:m="http://schemas.openxmlformats.org/officeDocument/2006/math">
                    <m:sSub>
                      <m:sSubPr>
                        <m:ctrlPr>
                          <a:rPr lang="nb-NO" i="1">
                            <a:latin typeface="Cambria Math" panose="02040503050406030204" pitchFamily="18" charset="0"/>
                          </a:rPr>
                        </m:ctrlPr>
                      </m:sSubPr>
                      <m:e>
                        <m:r>
                          <a:rPr lang="nb-NO" i="1">
                            <a:latin typeface="Cambria Math" panose="02040503050406030204" pitchFamily="18" charset="0"/>
                          </a:rPr>
                          <m:t>𝐻</m:t>
                        </m:r>
                      </m:e>
                      <m:sub>
                        <m:r>
                          <a:rPr lang="nb-NO" b="0" i="1" smtClean="0">
                            <a:latin typeface="Cambria Math" panose="02040503050406030204" pitchFamily="18" charset="0"/>
                          </a:rPr>
                          <m:t>2</m:t>
                        </m:r>
                        <m:r>
                          <a:rPr lang="nb-NO" i="1">
                            <a:latin typeface="Cambria Math" panose="02040503050406030204" pitchFamily="18" charset="0"/>
                          </a:rPr>
                          <m:t>𝐹</m:t>
                        </m:r>
                      </m:sub>
                    </m:sSub>
                    <m:r>
                      <a:rPr lang="nb-NO" i="1">
                        <a:latin typeface="Cambria Math" panose="02040503050406030204" pitchFamily="18" charset="0"/>
                      </a:rPr>
                      <m:t>=1.0</m:t>
                    </m:r>
                    <m:r>
                      <a:rPr lang="nb-NO" i="1">
                        <a:latin typeface="Cambria Math" panose="02040503050406030204" pitchFamily="18" charset="0"/>
                      </a:rPr>
                      <m:t>𝑍𝑍</m:t>
                    </m:r>
                    <m:r>
                      <a:rPr lang="nb-NO" b="0" i="1" smtClean="0">
                        <a:latin typeface="Cambria Math" panose="02040503050406030204" pitchFamily="18" charset="0"/>
                      </a:rPr>
                      <m:t>−0.2</m:t>
                    </m:r>
                    <m:r>
                      <a:rPr lang="nb-NO" b="0" i="1" smtClean="0">
                        <a:latin typeface="Cambria Math" panose="02040503050406030204" pitchFamily="18" charset="0"/>
                      </a:rPr>
                      <m:t>𝑍𝐼</m:t>
                    </m:r>
                    <m:r>
                      <a:rPr lang="nb-NO" b="0" i="1" smtClean="0">
                        <a:latin typeface="Cambria Math" panose="02040503050406030204" pitchFamily="18" charset="0"/>
                      </a:rPr>
                      <m:t>−0.2</m:t>
                    </m:r>
                    <m:r>
                      <a:rPr lang="nb-NO" b="0" i="1" smtClean="0">
                        <a:latin typeface="Cambria Math" panose="02040503050406030204" pitchFamily="18" charset="0"/>
                      </a:rPr>
                      <m:t>𝐼𝑍</m:t>
                    </m:r>
                    <m:r>
                      <a:rPr lang="nb-NO" b="0" i="1" smtClean="0">
                        <a:latin typeface="Cambria Math" panose="02040503050406030204" pitchFamily="18" charset="0"/>
                      </a:rPr>
                      <m:t>+0.3</m:t>
                    </m:r>
                    <m:r>
                      <a:rPr lang="nb-NO" b="0" i="1" smtClean="0">
                        <a:latin typeface="Cambria Math" panose="02040503050406030204" pitchFamily="18" charset="0"/>
                      </a:rPr>
                      <m:t>𝑋𝐼</m:t>
                    </m:r>
                    <m:r>
                      <a:rPr lang="nb-NO" b="0" i="1" smtClean="0">
                        <a:latin typeface="Cambria Math" panose="02040503050406030204" pitchFamily="18" charset="0"/>
                      </a:rPr>
                      <m:t>+0.3</m:t>
                    </m:r>
                    <m:r>
                      <a:rPr lang="nb-NO" b="0" i="1" smtClean="0">
                        <a:latin typeface="Cambria Math" panose="02040503050406030204" pitchFamily="18" charset="0"/>
                      </a:rPr>
                      <m:t>𝐼𝑋</m:t>
                    </m:r>
                  </m:oMath>
                </a14:m>
                <a:endParaRPr lang="en-US" dirty="0"/>
              </a:p>
              <a:p>
                <a:r>
                  <a:rPr lang="en-US" dirty="0"/>
                  <a:t>10 steps</a:t>
                </a:r>
              </a:p>
              <a:p>
                <a:r>
                  <a:rPr lang="en-US" dirty="0"/>
                  <a:t>Solve for </a:t>
                </a:r>
              </a:p>
              <a:p>
                <a:pPr lvl="1"/>
                <a14:m>
                  <m:oMath xmlns:m="http://schemas.openxmlformats.org/officeDocument/2006/math">
                    <m:r>
                      <a:rPr lang="nb-NO" b="0" i="1" smtClean="0">
                        <a:latin typeface="Cambria Math" panose="02040503050406030204" pitchFamily="18" charset="0"/>
                      </a:rPr>
                      <m:t>𝐴</m:t>
                    </m:r>
                    <m:acc>
                      <m:accPr>
                        <m:chr m:val="̇"/>
                        <m:ctrlPr>
                          <a:rPr lang="nb-NO" b="0" i="1" smtClean="0">
                            <a:latin typeface="Cambria Math" panose="02040503050406030204" pitchFamily="18" charset="0"/>
                          </a:rPr>
                        </m:ctrlPr>
                      </m:accPr>
                      <m:e>
                        <m:r>
                          <a:rPr lang="nb-NO" b="0" i="1" smtClean="0">
                            <a:latin typeface="Cambria Math" panose="02040503050406030204" pitchFamily="18" charset="0"/>
                          </a:rPr>
                          <m:t>𝜔</m:t>
                        </m:r>
                      </m:e>
                    </m:acc>
                    <m:r>
                      <a:rPr lang="nb-NO" b="0" i="1" smtClean="0">
                        <a:latin typeface="Cambria Math" panose="02040503050406030204" pitchFamily="18" charset="0"/>
                      </a:rPr>
                      <m:t>=</m:t>
                    </m:r>
                    <m:r>
                      <a:rPr lang="nb-NO" b="0" i="1" smtClean="0">
                        <a:latin typeface="Cambria Math" panose="02040503050406030204" pitchFamily="18" charset="0"/>
                      </a:rPr>
                      <m:t>𝐶</m:t>
                    </m:r>
                    <m:r>
                      <a:rPr lang="nb-NO" b="0" i="1" smtClean="0">
                        <a:latin typeface="Cambria Math" panose="02040503050406030204" pitchFamily="18" charset="0"/>
                      </a:rPr>
                      <m:t> </m:t>
                    </m:r>
                  </m:oMath>
                </a14:m>
                <a:endParaRPr lang="nb-NO" b="0" dirty="0"/>
              </a:p>
              <a:p>
                <a:pPr lvl="1"/>
                <a:r>
                  <a:rPr lang="en-US" dirty="0"/>
                  <a:t> </a:t>
                </a:r>
                <a14:m>
                  <m:oMath xmlns:m="http://schemas.openxmlformats.org/officeDocument/2006/math">
                    <m:r>
                      <a:rPr lang="nb-NO" b="0" i="1" smtClean="0">
                        <a:latin typeface="Cambria Math" panose="02040503050406030204" pitchFamily="18" charset="0"/>
                      </a:rPr>
                      <m:t>𝐴</m:t>
                    </m:r>
                    <m:d>
                      <m:dPr>
                        <m:ctrlPr>
                          <a:rPr lang="nb-NO" b="0" i="1" smtClean="0">
                            <a:latin typeface="Cambria Math" panose="02040503050406030204" pitchFamily="18" charset="0"/>
                          </a:rPr>
                        </m:ctrlPr>
                      </m:dPr>
                      <m:e>
                        <m:f>
                          <m:fPr>
                            <m:ctrlPr>
                              <a:rPr lang="nb-NO" b="0" i="1" smtClean="0">
                                <a:latin typeface="Cambria Math" panose="02040503050406030204" pitchFamily="18" charset="0"/>
                              </a:rPr>
                            </m:ctrlPr>
                          </m:fPr>
                          <m:num>
                            <m:r>
                              <a:rPr lang="nb-NO" b="0" i="1" smtClean="0">
                                <a:latin typeface="Cambria Math" panose="02040503050406030204" pitchFamily="18" charset="0"/>
                              </a:rPr>
                              <m:t>𝜕</m:t>
                            </m:r>
                            <m:acc>
                              <m:accPr>
                                <m:chr m:val="̇"/>
                                <m:ctrlPr>
                                  <a:rPr lang="nb-NO" b="0" i="1" smtClean="0">
                                    <a:latin typeface="Cambria Math" panose="02040503050406030204" pitchFamily="18" charset="0"/>
                                  </a:rPr>
                                </m:ctrlPr>
                              </m:accPr>
                              <m:e>
                                <m:r>
                                  <a:rPr lang="nb-NO" b="0" i="1" smtClean="0">
                                    <a:latin typeface="Cambria Math" panose="02040503050406030204" pitchFamily="18" charset="0"/>
                                  </a:rPr>
                                  <m:t>𝜔</m:t>
                                </m:r>
                                <m:d>
                                  <m:dPr>
                                    <m:ctrlPr>
                                      <a:rPr lang="nb-NO" b="0" i="1" smtClean="0">
                                        <a:latin typeface="Cambria Math" panose="02040503050406030204" pitchFamily="18" charset="0"/>
                                      </a:rPr>
                                    </m:ctrlPr>
                                  </m:dPr>
                                  <m:e>
                                    <m:r>
                                      <a:rPr lang="nb-NO" b="0" i="1" smtClean="0">
                                        <a:latin typeface="Cambria Math" panose="02040503050406030204" pitchFamily="18" charset="0"/>
                                      </a:rPr>
                                      <m:t>𝜏</m:t>
                                    </m:r>
                                  </m:e>
                                </m:d>
                              </m:e>
                            </m:acc>
                          </m:num>
                          <m:den>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𝜃</m:t>
                                </m:r>
                              </m:e>
                              <m:sub>
                                <m:r>
                                  <a:rPr lang="nb-NO" b="0" i="1" smtClean="0">
                                    <a:latin typeface="Cambria Math" panose="02040503050406030204" pitchFamily="18" charset="0"/>
                                  </a:rPr>
                                  <m:t>𝑖</m:t>
                                </m:r>
                              </m:sub>
                            </m:sSub>
                          </m:den>
                        </m:f>
                      </m:e>
                    </m:d>
                    <m:r>
                      <a:rPr lang="nb-NO" b="0" i="1" smtClean="0">
                        <a:latin typeface="Cambria Math" panose="02040503050406030204" pitchFamily="18" charset="0"/>
                      </a:rPr>
                      <m:t>=</m:t>
                    </m:r>
                    <m:f>
                      <m:fPr>
                        <m:ctrlPr>
                          <a:rPr lang="nb-NO" i="1">
                            <a:latin typeface="Cambria Math" panose="02040503050406030204" pitchFamily="18" charset="0"/>
                          </a:rPr>
                        </m:ctrlPr>
                      </m:fPr>
                      <m:num>
                        <m:r>
                          <a:rPr lang="nb-NO" i="1">
                            <a:latin typeface="Cambria Math" panose="02040503050406030204" pitchFamily="18" charset="0"/>
                          </a:rPr>
                          <m:t>𝜕</m:t>
                        </m:r>
                        <m:r>
                          <a:rPr lang="nb-NO" i="1">
                            <a:latin typeface="Cambria Math" panose="02040503050406030204" pitchFamily="18" charset="0"/>
                          </a:rPr>
                          <m:t>𝐶</m:t>
                        </m:r>
                      </m:num>
                      <m:den>
                        <m:r>
                          <a:rPr lang="nb-NO" i="1">
                            <a:latin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rPr>
                              <m:t>𝜃</m:t>
                            </m:r>
                          </m:e>
                          <m:sub>
                            <m:r>
                              <a:rPr lang="nb-NO" i="1">
                                <a:latin typeface="Cambria Math" panose="02040503050406030204" pitchFamily="18" charset="0"/>
                              </a:rPr>
                              <m:t>𝑖</m:t>
                            </m:r>
                          </m:sub>
                        </m:sSub>
                      </m:den>
                    </m:f>
                    <m:r>
                      <a:rPr lang="nb-NO" b="0" i="1" smtClean="0">
                        <a:latin typeface="Cambria Math" panose="02040503050406030204" pitchFamily="18" charset="0"/>
                      </a:rPr>
                      <m:t>−</m:t>
                    </m:r>
                    <m:d>
                      <m:dPr>
                        <m:ctrlPr>
                          <a:rPr lang="nb-NO" b="0" i="1" smtClean="0">
                            <a:latin typeface="Cambria Math" panose="02040503050406030204" pitchFamily="18" charset="0"/>
                          </a:rPr>
                        </m:ctrlPr>
                      </m:dPr>
                      <m:e>
                        <m:f>
                          <m:fPr>
                            <m:ctrlPr>
                              <a:rPr lang="nb-NO" i="1">
                                <a:latin typeface="Cambria Math" panose="02040503050406030204" pitchFamily="18" charset="0"/>
                              </a:rPr>
                            </m:ctrlPr>
                          </m:fPr>
                          <m:num>
                            <m:r>
                              <a:rPr lang="nb-NO" i="1">
                                <a:latin typeface="Cambria Math" panose="02040503050406030204" pitchFamily="18" charset="0"/>
                              </a:rPr>
                              <m:t>𝜕</m:t>
                            </m:r>
                            <m:r>
                              <a:rPr lang="nb-NO" b="0" i="1" smtClean="0">
                                <a:latin typeface="Cambria Math" panose="02040503050406030204" pitchFamily="18" charset="0"/>
                              </a:rPr>
                              <m:t>𝐴</m:t>
                            </m:r>
                          </m:num>
                          <m:den>
                            <m:r>
                              <a:rPr lang="nb-NO" i="1">
                                <a:latin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rPr>
                                  <m:t>𝜃</m:t>
                                </m:r>
                              </m:e>
                              <m:sub>
                                <m:r>
                                  <a:rPr lang="nb-NO" i="1">
                                    <a:latin typeface="Cambria Math" panose="02040503050406030204" pitchFamily="18" charset="0"/>
                                  </a:rPr>
                                  <m:t>𝑖</m:t>
                                </m:r>
                              </m:sub>
                            </m:sSub>
                          </m:den>
                        </m:f>
                      </m:e>
                    </m:d>
                    <m:acc>
                      <m:accPr>
                        <m:chr m:val="̇"/>
                        <m:ctrlPr>
                          <a:rPr lang="nb-NO" b="0" i="1" smtClean="0">
                            <a:latin typeface="Cambria Math" panose="02040503050406030204" pitchFamily="18" charset="0"/>
                          </a:rPr>
                        </m:ctrlPr>
                      </m:accPr>
                      <m:e>
                        <m:r>
                          <a:rPr lang="nb-NO" b="0" i="1" smtClean="0">
                            <a:latin typeface="Cambria Math" panose="02040503050406030204" pitchFamily="18" charset="0"/>
                          </a:rPr>
                          <m:t>𝜔</m:t>
                        </m:r>
                      </m:e>
                    </m:acc>
                    <m:r>
                      <a:rPr lang="nb-NO" b="0" i="1" smtClean="0">
                        <a:latin typeface="Cambria Math" panose="02040503050406030204" pitchFamily="18" charset="0"/>
                      </a:rPr>
                      <m:t>(</m:t>
                    </m:r>
                    <m:r>
                      <a:rPr lang="nb-NO" b="0" i="1" smtClean="0">
                        <a:latin typeface="Cambria Math" panose="02040503050406030204" pitchFamily="18" charset="0"/>
                      </a:rPr>
                      <m:t>𝜏</m:t>
                    </m:r>
                    <m:r>
                      <a:rPr lang="nb-NO" b="0" i="1" smtClean="0">
                        <a:latin typeface="Cambria Math" panose="02040503050406030204" pitchFamily="18" charset="0"/>
                      </a:rPr>
                      <m:t>)</m:t>
                    </m:r>
                  </m:oMath>
                </a14:m>
                <a:endParaRPr lang="en-US" dirty="0"/>
              </a:p>
              <a:p>
                <a:r>
                  <a:rPr lang="en-US" dirty="0"/>
                  <a:t>Ridge and Lasso </a:t>
                </a:r>
                <a:r>
                  <a:rPr lang="en-US" dirty="0">
                    <a:sym typeface="Wingdings" pitchFamily="2" charset="2"/>
                  </a:rPr>
                  <a:t>Invertible matrices</a:t>
                </a:r>
                <a:endParaRPr lang="en-US" dirty="0"/>
              </a:p>
            </p:txBody>
          </p:sp>
        </mc:Choice>
        <mc:Fallback>
          <p:sp>
            <p:nvSpPr>
              <p:cNvPr id="3" name="Plassholder for innhold 2">
                <a:extLst>
                  <a:ext uri="{FF2B5EF4-FFF2-40B4-BE49-F238E27FC236}">
                    <a16:creationId xmlns:a16="http://schemas.microsoft.com/office/drawing/2014/main" id="{3A0021F7-082D-A04B-8C52-2309B8EF0306}"/>
                  </a:ext>
                </a:extLst>
              </p:cNvPr>
              <p:cNvSpPr>
                <a:spLocks noGrp="1" noRot="1" noChangeAspect="1" noMove="1" noResize="1" noEditPoints="1" noAdjustHandles="1" noChangeArrowheads="1" noChangeShapeType="1" noTextEdit="1"/>
              </p:cNvSpPr>
              <p:nvPr>
                <p:ph idx="1"/>
              </p:nvPr>
            </p:nvSpPr>
            <p:spPr>
              <a:xfrm>
                <a:off x="1066800" y="1685926"/>
                <a:ext cx="10058400" cy="4986337"/>
              </a:xfrm>
              <a:blipFill>
                <a:blip r:embed="rId2"/>
                <a:stretch>
                  <a:fillRect l="-378"/>
                </a:stretch>
              </a:blipFill>
            </p:spPr>
            <p:txBody>
              <a:bodyPr/>
              <a:lstStyle/>
              <a:p>
                <a:r>
                  <a:rPr lang="en-US">
                    <a:noFill/>
                  </a:rPr>
                  <a:t> </a:t>
                </a:r>
              </a:p>
            </p:txBody>
          </p:sp>
        </mc:Fallback>
      </mc:AlternateContent>
      <p:pic>
        <p:nvPicPr>
          <p:cNvPr id="11" name="Bilde 10">
            <a:extLst>
              <a:ext uri="{FF2B5EF4-FFF2-40B4-BE49-F238E27FC236}">
                <a16:creationId xmlns:a16="http://schemas.microsoft.com/office/drawing/2014/main" id="{BB72B118-C39B-7845-4ED9-068229F798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0503" y="2236255"/>
            <a:ext cx="5786892" cy="3584800"/>
          </a:xfrm>
          <a:prstGeom prst="rect">
            <a:avLst/>
          </a:prstGeom>
        </p:spPr>
      </p:pic>
    </p:spTree>
    <p:extLst>
      <p:ext uri="{BB962C8B-B14F-4D97-AF65-F5344CB8AC3E}">
        <p14:creationId xmlns:p14="http://schemas.microsoft.com/office/powerpoint/2010/main" val="14680301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6DCE8081-C691-DB4E-A8D1-3075626A327C}"/>
              </a:ext>
            </a:extLst>
          </p:cNvPr>
          <p:cNvSpPr>
            <a:spLocks noGrp="1"/>
          </p:cNvSpPr>
          <p:nvPr>
            <p:ph type="title"/>
          </p:nvPr>
        </p:nvSpPr>
        <p:spPr>
          <a:xfrm>
            <a:off x="1066800" y="127248"/>
            <a:ext cx="10058400" cy="1609344"/>
          </a:xfrm>
        </p:spPr>
        <p:txBody>
          <a:bodyPr/>
          <a:lstStyle/>
          <a:p>
            <a:r>
              <a:rPr lang="en-US" dirty="0"/>
              <a:t>Benchmark: Generation of approximate Gibbs states</a:t>
            </a:r>
          </a:p>
        </p:txBody>
      </p:sp>
      <mc:AlternateContent xmlns:mc="http://schemas.openxmlformats.org/markup-compatibility/2006">
        <mc:Choice xmlns:a14="http://schemas.microsoft.com/office/drawing/2010/main" Requires="a14">
          <p:sp>
            <p:nvSpPr>
              <p:cNvPr id="3" name="Plassholder for innhold 2">
                <a:extLst>
                  <a:ext uri="{FF2B5EF4-FFF2-40B4-BE49-F238E27FC236}">
                    <a16:creationId xmlns:a16="http://schemas.microsoft.com/office/drawing/2014/main" id="{963BC793-DF61-FF47-AADB-DEB3EDE07229}"/>
                  </a:ext>
                </a:extLst>
              </p:cNvPr>
              <p:cNvSpPr>
                <a:spLocks noGrp="1"/>
              </p:cNvSpPr>
              <p:nvPr>
                <p:ph idx="1"/>
              </p:nvPr>
            </p:nvSpPr>
            <p:spPr>
              <a:xfrm>
                <a:off x="1069848" y="1736592"/>
                <a:ext cx="10058400" cy="4847088"/>
              </a:xfrm>
            </p:spPr>
            <p:txBody>
              <a:bodyPr>
                <a:normAutofit/>
              </a:bodyPr>
              <a:lstStyle/>
              <a:p>
                <a:r>
                  <a:rPr lang="en-US" dirty="0"/>
                  <a:t>Dynamically changeable </a:t>
                </a:r>
                <a14:m>
                  <m:oMath xmlns:m="http://schemas.openxmlformats.org/officeDocument/2006/math">
                    <m:r>
                      <a:rPr lang="nb-NO" b="0" i="1" smtClean="0">
                        <a:latin typeface="Cambria Math" panose="02040503050406030204" pitchFamily="18" charset="0"/>
                      </a:rPr>
                      <m:t>𝜆</m:t>
                    </m:r>
                  </m:oMath>
                </a14:m>
                <a:endParaRPr lang="en-US" dirty="0"/>
              </a:p>
              <a:p>
                <a:r>
                  <a:rPr lang="en-US" dirty="0"/>
                  <a:t>Fidelities 0.98 and 1.0 for H1 and H2</a:t>
                </a:r>
              </a:p>
              <a:p>
                <a:r>
                  <a:rPr lang="en-US" dirty="0"/>
                  <a:t> </a:t>
                </a:r>
              </a:p>
            </p:txBody>
          </p:sp>
        </mc:Choice>
        <mc:Fallback>
          <p:sp>
            <p:nvSpPr>
              <p:cNvPr id="3" name="Plassholder for innhold 2">
                <a:extLst>
                  <a:ext uri="{FF2B5EF4-FFF2-40B4-BE49-F238E27FC236}">
                    <a16:creationId xmlns:a16="http://schemas.microsoft.com/office/drawing/2014/main" id="{963BC793-DF61-FF47-AADB-DEB3EDE07229}"/>
                  </a:ext>
                </a:extLst>
              </p:cNvPr>
              <p:cNvSpPr>
                <a:spLocks noGrp="1" noRot="1" noChangeAspect="1" noMove="1" noResize="1" noEditPoints="1" noAdjustHandles="1" noChangeArrowheads="1" noChangeShapeType="1" noTextEdit="1"/>
              </p:cNvSpPr>
              <p:nvPr>
                <p:ph idx="1"/>
              </p:nvPr>
            </p:nvSpPr>
            <p:spPr>
              <a:xfrm>
                <a:off x="1069848" y="1736592"/>
                <a:ext cx="10058400" cy="4847088"/>
              </a:xfrm>
              <a:blipFill>
                <a:blip r:embed="rId2"/>
                <a:stretch>
                  <a:fillRect l="-378" t="-1044"/>
                </a:stretch>
              </a:blipFill>
            </p:spPr>
            <p:txBody>
              <a:bodyPr/>
              <a:lstStyle/>
              <a:p>
                <a:r>
                  <a:rPr lang="en-US">
                    <a:noFill/>
                  </a:rPr>
                  <a:t> </a:t>
                </a:r>
              </a:p>
            </p:txBody>
          </p:sp>
        </mc:Fallback>
      </mc:AlternateContent>
      <p:pic>
        <p:nvPicPr>
          <p:cNvPr id="5" name="Bilde 4">
            <a:extLst>
              <a:ext uri="{FF2B5EF4-FFF2-40B4-BE49-F238E27FC236}">
                <a16:creationId xmlns:a16="http://schemas.microsoft.com/office/drawing/2014/main" id="{3C0ED9C5-522F-EC5A-4497-C05F448DB9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061827"/>
            <a:ext cx="5771960" cy="3575550"/>
          </a:xfrm>
          <a:prstGeom prst="rect">
            <a:avLst/>
          </a:prstGeom>
        </p:spPr>
      </p:pic>
      <p:sp>
        <p:nvSpPr>
          <p:cNvPr id="6" name="TekstSylinder 5">
            <a:extLst>
              <a:ext uri="{FF2B5EF4-FFF2-40B4-BE49-F238E27FC236}">
                <a16:creationId xmlns:a16="http://schemas.microsoft.com/office/drawing/2014/main" id="{1AA38B80-7151-F19C-E01D-AB0244608346}"/>
              </a:ext>
            </a:extLst>
          </p:cNvPr>
          <p:cNvSpPr txBox="1"/>
          <p:nvPr/>
        </p:nvSpPr>
        <p:spPr>
          <a:xfrm>
            <a:off x="876923" y="6392198"/>
            <a:ext cx="10751661" cy="338554"/>
          </a:xfrm>
          <a:prstGeom prst="rect">
            <a:avLst/>
          </a:prstGeom>
          <a:noFill/>
        </p:spPr>
        <p:txBody>
          <a:bodyPr wrap="none" rtlCol="0">
            <a:spAutoFit/>
          </a:bodyPr>
          <a:lstStyle/>
          <a:p>
            <a:r>
              <a:rPr lang="nb-NO" sz="1600" dirty="0"/>
              <a:t>[1] </a:t>
            </a:r>
            <a:r>
              <a:rPr lang="nb-NO" sz="1600" dirty="0" err="1"/>
              <a:t>Zoufal</a:t>
            </a:r>
            <a:r>
              <a:rPr lang="nb-NO" sz="1600" dirty="0"/>
              <a:t>, C., </a:t>
            </a:r>
            <a:r>
              <a:rPr lang="nb-NO" sz="1600" dirty="0" err="1"/>
              <a:t>Lucchi</a:t>
            </a:r>
            <a:r>
              <a:rPr lang="nb-NO" sz="1600" dirty="0"/>
              <a:t>, A. &amp; </a:t>
            </a:r>
            <a:r>
              <a:rPr lang="nb-NO" sz="1600" dirty="0" err="1"/>
              <a:t>Woerner</a:t>
            </a:r>
            <a:r>
              <a:rPr lang="nb-NO" sz="1600" dirty="0"/>
              <a:t>, S. </a:t>
            </a:r>
            <a:r>
              <a:rPr lang="nb-NO" sz="1600" dirty="0" err="1"/>
              <a:t>Variational</a:t>
            </a:r>
            <a:r>
              <a:rPr lang="nb-NO" sz="1600" dirty="0"/>
              <a:t> </a:t>
            </a:r>
            <a:r>
              <a:rPr lang="nb-NO" sz="1600" dirty="0" err="1"/>
              <a:t>quantum</a:t>
            </a:r>
            <a:r>
              <a:rPr lang="nb-NO" sz="1600" dirty="0"/>
              <a:t> </a:t>
            </a:r>
            <a:r>
              <a:rPr lang="nb-NO" sz="1600" dirty="0" err="1"/>
              <a:t>Boltzmann</a:t>
            </a:r>
            <a:r>
              <a:rPr lang="nb-NO" sz="1600" dirty="0"/>
              <a:t> </a:t>
            </a:r>
            <a:r>
              <a:rPr lang="nb-NO" sz="1600" dirty="0" err="1"/>
              <a:t>machines</a:t>
            </a:r>
            <a:r>
              <a:rPr lang="nb-NO" sz="1600" dirty="0"/>
              <a:t>. </a:t>
            </a:r>
            <a:r>
              <a:rPr lang="nb-NO" sz="1600" i="1" dirty="0"/>
              <a:t>Quantum Mach. </a:t>
            </a:r>
            <a:r>
              <a:rPr lang="nb-NO" sz="1600" i="1" dirty="0" err="1"/>
              <a:t>Intell</a:t>
            </a:r>
            <a:r>
              <a:rPr lang="nb-NO" sz="1600" i="1" dirty="0"/>
              <a:t>.</a:t>
            </a:r>
            <a:r>
              <a:rPr lang="nb-NO" sz="1600" dirty="0"/>
              <a:t> </a:t>
            </a:r>
            <a:r>
              <a:rPr lang="nb-NO" sz="1600" b="1" dirty="0"/>
              <a:t>3, </a:t>
            </a:r>
            <a:r>
              <a:rPr lang="nb-NO" sz="1600" dirty="0"/>
              <a:t>7 (2021).</a:t>
            </a:r>
            <a:endParaRPr lang="en-US" sz="1600" dirty="0"/>
          </a:p>
        </p:txBody>
      </p:sp>
      <p:sp>
        <p:nvSpPr>
          <p:cNvPr id="8" name="Plassholder for innhold 2">
            <a:extLst>
              <a:ext uri="{FF2B5EF4-FFF2-40B4-BE49-F238E27FC236}">
                <a16:creationId xmlns:a16="http://schemas.microsoft.com/office/drawing/2014/main" id="{963C2E6F-637C-6944-B174-E675D799E47F}"/>
              </a:ext>
            </a:extLst>
          </p:cNvPr>
          <p:cNvSpPr txBox="1">
            <a:spLocks/>
          </p:cNvSpPr>
          <p:nvPr/>
        </p:nvSpPr>
        <p:spPr>
          <a:xfrm>
            <a:off x="1063752" y="2612571"/>
            <a:ext cx="5245608" cy="1149531"/>
          </a:xfrm>
          <a:prstGeom prst="rect">
            <a:avLst/>
          </a:prstGeom>
        </p:spPr>
        <p:txBody>
          <a:bodyPr vert="horz" lIns="91440" tIns="45720" rIns="91440" bIns="45720" rtlCol="0">
            <a:normAutofit lnSpcReduction="10000"/>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dirty="0"/>
              <a:t>‘Since the algorithm is employed in the context of machine learning, we do not necessarily require perfect state preparation.‘[1]</a:t>
            </a:r>
          </a:p>
          <a:p>
            <a:endParaRPr lang="en-US" dirty="0"/>
          </a:p>
        </p:txBody>
      </p:sp>
    </p:spTree>
    <p:extLst>
      <p:ext uri="{BB962C8B-B14F-4D97-AF65-F5344CB8AC3E}">
        <p14:creationId xmlns:p14="http://schemas.microsoft.com/office/powerpoint/2010/main" val="16859325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85AD2FFD-C34F-D044-A79C-4DDEC24CF045}"/>
              </a:ext>
            </a:extLst>
          </p:cNvPr>
          <p:cNvSpPr>
            <a:spLocks noGrp="1"/>
          </p:cNvSpPr>
          <p:nvPr>
            <p:ph type="title"/>
          </p:nvPr>
        </p:nvSpPr>
        <p:spPr/>
        <p:txBody>
          <a:bodyPr/>
          <a:lstStyle/>
          <a:p>
            <a:r>
              <a:rPr lang="en-US" dirty="0"/>
              <a:t>Results: H</a:t>
            </a:r>
            <a:r>
              <a:rPr lang="en-US" baseline="-25000" dirty="0"/>
              <a:t>1 </a:t>
            </a:r>
            <a:r>
              <a:rPr lang="en-US" dirty="0"/>
              <a:t>Generating distribution</a:t>
            </a:r>
          </a:p>
        </p:txBody>
      </p:sp>
      <mc:AlternateContent xmlns:mc="http://schemas.openxmlformats.org/markup-compatibility/2006">
        <mc:Choice xmlns:a14="http://schemas.microsoft.com/office/drawing/2010/main" Requires="a14">
          <p:sp>
            <p:nvSpPr>
              <p:cNvPr id="3" name="Plassholder for innhold 2">
                <a:extLst>
                  <a:ext uri="{FF2B5EF4-FFF2-40B4-BE49-F238E27FC236}">
                    <a16:creationId xmlns:a16="http://schemas.microsoft.com/office/drawing/2014/main" id="{0399ED84-CA63-3947-99C7-1A12C15A416C}"/>
                  </a:ext>
                </a:extLst>
              </p:cNvPr>
              <p:cNvSpPr>
                <a:spLocks noGrp="1"/>
              </p:cNvSpPr>
              <p:nvPr>
                <p:ph idx="1"/>
              </p:nvPr>
            </p:nvSpPr>
            <p:spPr>
              <a:xfrm>
                <a:off x="1069848" y="1834610"/>
                <a:ext cx="10058400" cy="4050792"/>
              </a:xfrm>
            </p:spPr>
            <p:txBody>
              <a:bodyPr/>
              <a:lstStyle/>
              <a:p>
                <a:r>
                  <a:rPr lang="en-US" dirty="0"/>
                  <a:t>10 seeds</a:t>
                </a:r>
              </a:p>
              <a:p>
                <a14:m>
                  <m:oMath xmlns:m="http://schemas.openxmlformats.org/officeDocument/2006/math">
                    <m:r>
                      <a:rPr lang="nb-NO" b="0" i="1" smtClean="0">
                        <a:latin typeface="Cambria Math" panose="02040503050406030204" pitchFamily="18" charset="0"/>
                      </a:rPr>
                      <m:t>𝑈</m:t>
                    </m:r>
                    <m:r>
                      <a:rPr lang="nb-NO" b="0" i="1" smtClean="0">
                        <a:latin typeface="Cambria Math" panose="02040503050406030204" pitchFamily="18" charset="0"/>
                      </a:rPr>
                      <m:t>[−1,1]</m:t>
                    </m:r>
                  </m:oMath>
                </a14:m>
                <a:endParaRPr lang="en-US" dirty="0"/>
              </a:p>
              <a:p>
                <a:r>
                  <a:rPr lang="en-US" dirty="0"/>
                  <a:t>Target: [0.5, 0.5]</a:t>
                </a:r>
              </a:p>
            </p:txBody>
          </p:sp>
        </mc:Choice>
        <mc:Fallback>
          <p:sp>
            <p:nvSpPr>
              <p:cNvPr id="3" name="Plassholder for innhold 2">
                <a:extLst>
                  <a:ext uri="{FF2B5EF4-FFF2-40B4-BE49-F238E27FC236}">
                    <a16:creationId xmlns:a16="http://schemas.microsoft.com/office/drawing/2014/main" id="{0399ED84-CA63-3947-99C7-1A12C15A416C}"/>
                  </a:ext>
                </a:extLst>
              </p:cNvPr>
              <p:cNvSpPr>
                <a:spLocks noGrp="1" noRot="1" noChangeAspect="1" noMove="1" noResize="1" noEditPoints="1" noAdjustHandles="1" noChangeArrowheads="1" noChangeShapeType="1" noTextEdit="1"/>
              </p:cNvSpPr>
              <p:nvPr>
                <p:ph idx="1"/>
              </p:nvPr>
            </p:nvSpPr>
            <p:spPr>
              <a:xfrm>
                <a:off x="1069848" y="1834610"/>
                <a:ext cx="10058400" cy="4050792"/>
              </a:xfrm>
              <a:blipFill>
                <a:blip r:embed="rId2"/>
                <a:stretch>
                  <a:fillRect l="-378" t="-1563"/>
                </a:stretch>
              </a:blipFill>
            </p:spPr>
            <p:txBody>
              <a:bodyPr/>
              <a:lstStyle/>
              <a:p>
                <a:r>
                  <a:rPr lang="en-US">
                    <a:noFill/>
                  </a:rPr>
                  <a:t> </a:t>
                </a:r>
              </a:p>
            </p:txBody>
          </p:sp>
        </mc:Fallback>
      </mc:AlternateContent>
      <p:pic>
        <p:nvPicPr>
          <p:cNvPr id="6" name="Bilde 5">
            <a:extLst>
              <a:ext uri="{FF2B5EF4-FFF2-40B4-BE49-F238E27FC236}">
                <a16:creationId xmlns:a16="http://schemas.microsoft.com/office/drawing/2014/main" id="{8D73A12C-99AC-B17F-75D0-22EA2A3A89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82" y="3177500"/>
            <a:ext cx="5941378" cy="3680500"/>
          </a:xfrm>
          <a:prstGeom prst="rect">
            <a:avLst/>
          </a:prstGeom>
        </p:spPr>
      </p:pic>
      <p:pic>
        <p:nvPicPr>
          <p:cNvPr id="9" name="Bilde 8">
            <a:extLst>
              <a:ext uri="{FF2B5EF4-FFF2-40B4-BE49-F238E27FC236}">
                <a16:creationId xmlns:a16="http://schemas.microsoft.com/office/drawing/2014/main" id="{A111E89F-040C-E904-87C9-C52E6CD64A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099700"/>
            <a:ext cx="6096000" cy="3758300"/>
          </a:xfrm>
          <a:prstGeom prst="rect">
            <a:avLst/>
          </a:prstGeom>
        </p:spPr>
      </p:pic>
    </p:spTree>
    <p:extLst>
      <p:ext uri="{BB962C8B-B14F-4D97-AF65-F5344CB8AC3E}">
        <p14:creationId xmlns:p14="http://schemas.microsoft.com/office/powerpoint/2010/main" val="1180486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34E2E860-D54C-5C40-95C0-4DF588AED007}"/>
              </a:ext>
            </a:extLst>
          </p:cNvPr>
          <p:cNvSpPr>
            <a:spLocks noGrp="1"/>
          </p:cNvSpPr>
          <p:nvPr>
            <p:ph type="title"/>
          </p:nvPr>
        </p:nvSpPr>
        <p:spPr/>
        <p:txBody>
          <a:bodyPr/>
          <a:lstStyle/>
          <a:p>
            <a:r>
              <a:rPr lang="en-US" dirty="0"/>
              <a:t>Results: H</a:t>
            </a:r>
            <a:r>
              <a:rPr lang="en-US" baseline="-25000" dirty="0"/>
              <a:t>2 </a:t>
            </a:r>
            <a:r>
              <a:rPr lang="en-US" dirty="0"/>
              <a:t>Generating Bell State</a:t>
            </a:r>
          </a:p>
        </p:txBody>
      </p:sp>
      <mc:AlternateContent xmlns:mc="http://schemas.openxmlformats.org/markup-compatibility/2006">
        <mc:Choice xmlns:a14="http://schemas.microsoft.com/office/drawing/2010/main" Requires="a14">
          <p:sp>
            <p:nvSpPr>
              <p:cNvPr id="3" name="Plassholder for innhold 2">
                <a:extLst>
                  <a:ext uri="{FF2B5EF4-FFF2-40B4-BE49-F238E27FC236}">
                    <a16:creationId xmlns:a16="http://schemas.microsoft.com/office/drawing/2014/main" id="{8D2A5C5E-276F-EE45-A02F-AE4515E81051}"/>
                  </a:ext>
                </a:extLst>
              </p:cNvPr>
              <p:cNvSpPr>
                <a:spLocks noGrp="1"/>
              </p:cNvSpPr>
              <p:nvPr>
                <p:ph idx="1"/>
              </p:nvPr>
            </p:nvSpPr>
            <p:spPr>
              <a:xfrm>
                <a:off x="1063752" y="1664208"/>
                <a:ext cx="10058400" cy="4050792"/>
              </a:xfrm>
            </p:spPr>
            <p:txBody>
              <a:bodyPr/>
              <a:lstStyle/>
              <a:p>
                <a:r>
                  <a:rPr lang="en-US" dirty="0"/>
                  <a:t>10 seeds</a:t>
                </a:r>
              </a:p>
              <a:p>
                <a:r>
                  <a:rPr lang="en-US" dirty="0"/>
                  <a:t>100 epochs</a:t>
                </a:r>
              </a:p>
              <a:p>
                <a14:m>
                  <m:oMath xmlns:m="http://schemas.openxmlformats.org/officeDocument/2006/math">
                    <m:r>
                      <a:rPr lang="nb-NO" i="1">
                        <a:latin typeface="Cambria Math" panose="02040503050406030204" pitchFamily="18" charset="0"/>
                      </a:rPr>
                      <m:t>𝑈</m:t>
                    </m:r>
                    <m:r>
                      <a:rPr lang="nb-NO" i="1">
                        <a:latin typeface="Cambria Math" panose="02040503050406030204" pitchFamily="18" charset="0"/>
                      </a:rPr>
                      <m:t>[−1,1]</m:t>
                    </m:r>
                  </m:oMath>
                </a14:m>
                <a:endParaRPr lang="en-US" dirty="0"/>
              </a:p>
              <a:p>
                <a:r>
                  <a:rPr lang="en-US" dirty="0"/>
                  <a:t>Target: Bell state </a:t>
                </a:r>
                <a14:m>
                  <m:oMath xmlns:m="http://schemas.openxmlformats.org/officeDocument/2006/math">
                    <m:r>
                      <a:rPr lang="nb-NO" b="0" i="1" smtClean="0">
                        <a:latin typeface="Cambria Math" panose="02040503050406030204" pitchFamily="18" charset="0"/>
                      </a:rPr>
                      <m:t>[0.5, 0, 0, 0.5]</m:t>
                    </m:r>
                  </m:oMath>
                </a14:m>
                <a:endParaRPr lang="en-US" dirty="0"/>
              </a:p>
            </p:txBody>
          </p:sp>
        </mc:Choice>
        <mc:Fallback>
          <p:sp>
            <p:nvSpPr>
              <p:cNvPr id="3" name="Plassholder for innhold 2">
                <a:extLst>
                  <a:ext uri="{FF2B5EF4-FFF2-40B4-BE49-F238E27FC236}">
                    <a16:creationId xmlns:a16="http://schemas.microsoft.com/office/drawing/2014/main" id="{8D2A5C5E-276F-EE45-A02F-AE4515E81051}"/>
                  </a:ext>
                </a:extLst>
              </p:cNvPr>
              <p:cNvSpPr>
                <a:spLocks noGrp="1" noRot="1" noChangeAspect="1" noMove="1" noResize="1" noEditPoints="1" noAdjustHandles="1" noChangeArrowheads="1" noChangeShapeType="1" noTextEdit="1"/>
              </p:cNvSpPr>
              <p:nvPr>
                <p:ph idx="1"/>
              </p:nvPr>
            </p:nvSpPr>
            <p:spPr>
              <a:xfrm>
                <a:off x="1063752" y="1664208"/>
                <a:ext cx="10058400" cy="4050792"/>
              </a:xfrm>
              <a:blipFill>
                <a:blip r:embed="rId3"/>
                <a:stretch>
                  <a:fillRect l="-378" t="-1563"/>
                </a:stretch>
              </a:blipFill>
            </p:spPr>
            <p:txBody>
              <a:bodyPr/>
              <a:lstStyle/>
              <a:p>
                <a:r>
                  <a:rPr lang="en-US">
                    <a:noFill/>
                  </a:rPr>
                  <a:t> </a:t>
                </a:r>
              </a:p>
            </p:txBody>
          </p:sp>
        </mc:Fallback>
      </mc:AlternateContent>
      <p:pic>
        <p:nvPicPr>
          <p:cNvPr id="5" name="Bilde 4">
            <a:extLst>
              <a:ext uri="{FF2B5EF4-FFF2-40B4-BE49-F238E27FC236}">
                <a16:creationId xmlns:a16="http://schemas.microsoft.com/office/drawing/2014/main" id="{4868E938-08B5-53AC-F471-10EE65AF9E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2707" y="3273552"/>
            <a:ext cx="5773671" cy="3576610"/>
          </a:xfrm>
          <a:prstGeom prst="rect">
            <a:avLst/>
          </a:prstGeom>
        </p:spPr>
      </p:pic>
      <p:pic>
        <p:nvPicPr>
          <p:cNvPr id="8" name="Bilde 7">
            <a:extLst>
              <a:ext uri="{FF2B5EF4-FFF2-40B4-BE49-F238E27FC236}">
                <a16:creationId xmlns:a16="http://schemas.microsoft.com/office/drawing/2014/main" id="{B7E1028E-0893-0E63-3833-318F5FF860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9037" y="3281390"/>
            <a:ext cx="5773670" cy="3576610"/>
          </a:xfrm>
          <a:prstGeom prst="rect">
            <a:avLst/>
          </a:prstGeom>
        </p:spPr>
      </p:pic>
    </p:spTree>
    <p:extLst>
      <p:ext uri="{BB962C8B-B14F-4D97-AF65-F5344CB8AC3E}">
        <p14:creationId xmlns:p14="http://schemas.microsoft.com/office/powerpoint/2010/main" val="3153278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A892F25-1ABE-504D-BBED-588185E6E020}"/>
              </a:ext>
            </a:extLst>
          </p:cNvPr>
          <p:cNvSpPr>
            <a:spLocks noGrp="1"/>
          </p:cNvSpPr>
          <p:nvPr>
            <p:ph type="title"/>
          </p:nvPr>
        </p:nvSpPr>
        <p:spPr/>
        <p:txBody>
          <a:bodyPr/>
          <a:lstStyle/>
          <a:p>
            <a:r>
              <a:rPr lang="en-US" dirty="0"/>
              <a:t>Discriminative Learning: Transaction dataset</a:t>
            </a:r>
          </a:p>
        </p:txBody>
      </p:sp>
      <p:sp>
        <p:nvSpPr>
          <p:cNvPr id="3" name="Plassholder for innhold 2">
            <a:extLst>
              <a:ext uri="{FF2B5EF4-FFF2-40B4-BE49-F238E27FC236}">
                <a16:creationId xmlns:a16="http://schemas.microsoft.com/office/drawing/2014/main" id="{B0BFC5FB-92C4-E541-A272-3E2C74B0FF29}"/>
              </a:ext>
            </a:extLst>
          </p:cNvPr>
          <p:cNvSpPr>
            <a:spLocks noGrp="1"/>
          </p:cNvSpPr>
          <p:nvPr>
            <p:ph idx="1"/>
          </p:nvPr>
        </p:nvSpPr>
        <p:spPr/>
        <p:txBody>
          <a:bodyPr/>
          <a:lstStyle/>
          <a:p>
            <a:r>
              <a:rPr lang="en-US" dirty="0"/>
              <a:t>Classification of fraudulent transaction data</a:t>
            </a:r>
          </a:p>
          <a:p>
            <a:r>
              <a:rPr lang="en-US" dirty="0"/>
              <a:t>Features discretized as follows:</a:t>
            </a:r>
          </a:p>
          <a:p>
            <a:r>
              <a:rPr lang="en-US" dirty="0"/>
              <a:t>Standardization scaling of features</a:t>
            </a:r>
          </a:p>
          <a:p>
            <a:r>
              <a:rPr lang="en-US" dirty="0"/>
              <a:t>Split of dataset</a:t>
            </a:r>
          </a:p>
          <a:p>
            <a:r>
              <a:rPr lang="en-US" dirty="0"/>
              <a:t>Merchant Category Code(MCC)</a:t>
            </a:r>
          </a:p>
          <a:p>
            <a:pPr lvl="1"/>
            <a:r>
              <a:rPr lang="en-US" dirty="0"/>
              <a:t>Classify businesses</a:t>
            </a:r>
          </a:p>
          <a:p>
            <a:pPr lvl="1"/>
            <a:r>
              <a:rPr lang="en-US" dirty="0"/>
              <a:t>&lt;10.000 </a:t>
            </a:r>
            <a:r>
              <a:rPr lang="en-US" dirty="0">
                <a:sym typeface="Wingdings" pitchFamily="2" charset="2"/>
              </a:rPr>
              <a:t> 10 features of 0 and 1</a:t>
            </a:r>
            <a:endParaRPr lang="en-US" dirty="0"/>
          </a:p>
          <a:p>
            <a:endParaRPr lang="en-US" dirty="0"/>
          </a:p>
        </p:txBody>
      </p:sp>
      <p:pic>
        <p:nvPicPr>
          <p:cNvPr id="5" name="Bilde 4">
            <a:extLst>
              <a:ext uri="{FF2B5EF4-FFF2-40B4-BE49-F238E27FC236}">
                <a16:creationId xmlns:a16="http://schemas.microsoft.com/office/drawing/2014/main" id="{715E03B2-6255-3756-5D98-27909CF3E4B2}"/>
              </a:ext>
            </a:extLst>
          </p:cNvPr>
          <p:cNvPicPr>
            <a:picLocks noChangeAspect="1"/>
          </p:cNvPicPr>
          <p:nvPr/>
        </p:nvPicPr>
        <p:blipFill>
          <a:blip r:embed="rId2"/>
          <a:stretch>
            <a:fillRect/>
          </a:stretch>
        </p:blipFill>
        <p:spPr>
          <a:xfrm>
            <a:off x="6641033" y="2121408"/>
            <a:ext cx="5204410" cy="3762103"/>
          </a:xfrm>
          <a:prstGeom prst="rect">
            <a:avLst/>
          </a:prstGeom>
        </p:spPr>
      </p:pic>
    </p:spTree>
    <p:extLst>
      <p:ext uri="{BB962C8B-B14F-4D97-AF65-F5344CB8AC3E}">
        <p14:creationId xmlns:p14="http://schemas.microsoft.com/office/powerpoint/2010/main" val="480130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EE621ED-F423-FAC5-3FAB-A71D36960BB8}"/>
              </a:ext>
            </a:extLst>
          </p:cNvPr>
          <p:cNvSpPr>
            <a:spLocks noGrp="1"/>
          </p:cNvSpPr>
          <p:nvPr>
            <p:ph type="title"/>
          </p:nvPr>
        </p:nvSpPr>
        <p:spPr/>
        <p:txBody>
          <a:bodyPr/>
          <a:lstStyle/>
          <a:p>
            <a:r>
              <a:rPr lang="en-US" dirty="0"/>
              <a:t>Transaction dataset</a:t>
            </a:r>
          </a:p>
        </p:txBody>
      </p:sp>
      <p:sp>
        <p:nvSpPr>
          <p:cNvPr id="3" name="Plassholder for innhold 2">
            <a:extLst>
              <a:ext uri="{FF2B5EF4-FFF2-40B4-BE49-F238E27FC236}">
                <a16:creationId xmlns:a16="http://schemas.microsoft.com/office/drawing/2014/main" id="{BBD8316C-4A05-2C8B-183E-B384A914641D}"/>
              </a:ext>
            </a:extLst>
          </p:cNvPr>
          <p:cNvSpPr>
            <a:spLocks noGrp="1"/>
          </p:cNvSpPr>
          <p:nvPr>
            <p:ph idx="1"/>
          </p:nvPr>
        </p:nvSpPr>
        <p:spPr/>
        <p:txBody>
          <a:bodyPr/>
          <a:lstStyle/>
          <a:p>
            <a:r>
              <a:rPr lang="en-US" dirty="0"/>
              <a:t>Parameter investigation </a:t>
            </a:r>
            <a:r>
              <a:rPr lang="en-US" dirty="0" err="1"/>
              <a:t>VarQBM</a:t>
            </a:r>
            <a:endParaRPr lang="en-US" dirty="0"/>
          </a:p>
          <a:p>
            <a:pPr lvl="1"/>
            <a:r>
              <a:rPr lang="en-US" dirty="0"/>
              <a:t>Initialization of neural weights</a:t>
            </a:r>
          </a:p>
          <a:p>
            <a:pPr lvl="1"/>
            <a:r>
              <a:rPr lang="en-US" dirty="0"/>
              <a:t>Learning rates</a:t>
            </a:r>
          </a:p>
          <a:p>
            <a:pPr lvl="1"/>
            <a:r>
              <a:rPr lang="en-US" dirty="0"/>
              <a:t>Activation function in neural net, including and excluding outputs</a:t>
            </a:r>
          </a:p>
          <a:p>
            <a:pPr lvl="1"/>
            <a:r>
              <a:rPr lang="en-US" dirty="0"/>
              <a:t>Bias weights</a:t>
            </a:r>
          </a:p>
          <a:p>
            <a:pPr lvl="1"/>
            <a:endParaRPr lang="en-US" dirty="0"/>
          </a:p>
          <a:p>
            <a:pPr lvl="1"/>
            <a:endParaRPr lang="en-US" dirty="0"/>
          </a:p>
          <a:p>
            <a:pPr lvl="1"/>
            <a:endParaRPr lang="en-US" dirty="0"/>
          </a:p>
          <a:p>
            <a:pPr lvl="1"/>
            <a:endParaRPr lang="en-US" dirty="0"/>
          </a:p>
          <a:p>
            <a:r>
              <a:rPr lang="en-US" dirty="0"/>
              <a:t>Parameter investigation RBM</a:t>
            </a:r>
          </a:p>
          <a:p>
            <a:pPr lvl="1"/>
            <a:r>
              <a:rPr lang="en-US" dirty="0"/>
              <a:t>Grid search of learning rate, batch size and hyperparameter of the logistic layer</a:t>
            </a:r>
          </a:p>
          <a:p>
            <a:pPr lvl="1"/>
            <a:r>
              <a:rPr lang="en-US" dirty="0"/>
              <a:t>Rest of parameters are default parameters of scikit learn</a:t>
            </a:r>
          </a:p>
        </p:txBody>
      </p:sp>
      <p:pic>
        <p:nvPicPr>
          <p:cNvPr id="4" name="Bilde 3">
            <a:extLst>
              <a:ext uri="{FF2B5EF4-FFF2-40B4-BE49-F238E27FC236}">
                <a16:creationId xmlns:a16="http://schemas.microsoft.com/office/drawing/2014/main" id="{CAE697CA-3539-59B4-0C75-94FB0D063559}"/>
              </a:ext>
            </a:extLst>
          </p:cNvPr>
          <p:cNvPicPr>
            <a:picLocks noChangeAspect="1"/>
          </p:cNvPicPr>
          <p:nvPr/>
        </p:nvPicPr>
        <p:blipFill>
          <a:blip r:embed="rId2"/>
          <a:stretch>
            <a:fillRect/>
          </a:stretch>
        </p:blipFill>
        <p:spPr>
          <a:xfrm>
            <a:off x="1063752" y="3778080"/>
            <a:ext cx="8220891" cy="1090447"/>
          </a:xfrm>
          <a:prstGeom prst="rect">
            <a:avLst/>
          </a:prstGeom>
        </p:spPr>
      </p:pic>
    </p:spTree>
    <p:extLst>
      <p:ext uri="{BB962C8B-B14F-4D97-AF65-F5344CB8AC3E}">
        <p14:creationId xmlns:p14="http://schemas.microsoft.com/office/powerpoint/2010/main" val="34436337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12C591F-1E54-B498-AD6F-0871FA24B11D}"/>
              </a:ext>
            </a:extLst>
          </p:cNvPr>
          <p:cNvSpPr>
            <a:spLocks noGrp="1"/>
          </p:cNvSpPr>
          <p:nvPr>
            <p:ph type="title"/>
          </p:nvPr>
        </p:nvSpPr>
        <p:spPr/>
        <p:txBody>
          <a:bodyPr/>
          <a:lstStyle/>
          <a:p>
            <a:r>
              <a:rPr lang="en-US" dirty="0"/>
              <a:t>RESULTS: TRANSACTION DATASET</a:t>
            </a:r>
          </a:p>
        </p:txBody>
      </p:sp>
      <p:sp>
        <p:nvSpPr>
          <p:cNvPr id="3" name="Plassholder for innhold 2">
            <a:extLst>
              <a:ext uri="{FF2B5EF4-FFF2-40B4-BE49-F238E27FC236}">
                <a16:creationId xmlns:a16="http://schemas.microsoft.com/office/drawing/2014/main" id="{63A3C050-2FF1-F7B3-00CC-AB9EE7EADF92}"/>
              </a:ext>
            </a:extLst>
          </p:cNvPr>
          <p:cNvSpPr>
            <a:spLocks noGrp="1"/>
          </p:cNvSpPr>
          <p:nvPr>
            <p:ph idx="1"/>
          </p:nvPr>
        </p:nvSpPr>
        <p:spPr/>
        <p:txBody>
          <a:bodyPr/>
          <a:lstStyle/>
          <a:p>
            <a:r>
              <a:rPr lang="en-US" dirty="0"/>
              <a:t>NN-</a:t>
            </a:r>
            <a:r>
              <a:rPr lang="en-US" dirty="0" err="1"/>
              <a:t>VarQBM</a:t>
            </a:r>
            <a:r>
              <a:rPr lang="en-US" dirty="0"/>
              <a:t> best</a:t>
            </a:r>
          </a:p>
          <a:p>
            <a:r>
              <a:rPr lang="en-US" dirty="0"/>
              <a:t>Bias- </a:t>
            </a:r>
            <a:r>
              <a:rPr lang="en-US" dirty="0" err="1"/>
              <a:t>VarQBM</a:t>
            </a:r>
            <a:r>
              <a:rPr lang="en-US" dirty="0"/>
              <a:t> not that good accuracy</a:t>
            </a:r>
          </a:p>
          <a:p>
            <a:pPr lvl="1"/>
            <a:r>
              <a:rPr lang="en-US" dirty="0"/>
              <a:t>Compare F</a:t>
            </a:r>
            <a:r>
              <a:rPr lang="en-US" baseline="-25000" dirty="0"/>
              <a:t>1</a:t>
            </a:r>
            <a:r>
              <a:rPr lang="en-US" dirty="0"/>
              <a:t> score due to the imbalance</a:t>
            </a:r>
          </a:p>
          <a:p>
            <a:r>
              <a:rPr lang="en-US" dirty="0"/>
              <a:t>Fraud is essentially hard to notice</a:t>
            </a:r>
          </a:p>
          <a:p>
            <a:r>
              <a:rPr lang="en-US" dirty="0"/>
              <a:t> a) Bias		    b) NN</a:t>
            </a:r>
          </a:p>
          <a:p>
            <a:endParaRPr lang="en-US" dirty="0"/>
          </a:p>
          <a:p>
            <a:pPr marL="274320" lvl="1" indent="0">
              <a:buNone/>
            </a:pPr>
            <a:endParaRPr lang="en-US" dirty="0"/>
          </a:p>
          <a:p>
            <a:endParaRPr lang="en-US" dirty="0"/>
          </a:p>
        </p:txBody>
      </p:sp>
      <p:pic>
        <p:nvPicPr>
          <p:cNvPr id="4" name="Bilde 3">
            <a:extLst>
              <a:ext uri="{FF2B5EF4-FFF2-40B4-BE49-F238E27FC236}">
                <a16:creationId xmlns:a16="http://schemas.microsoft.com/office/drawing/2014/main" id="{FF5C9BCB-5C52-1DC8-0C68-6BF55F460EDA}"/>
              </a:ext>
            </a:extLst>
          </p:cNvPr>
          <p:cNvPicPr>
            <a:picLocks noChangeAspect="1"/>
          </p:cNvPicPr>
          <p:nvPr/>
        </p:nvPicPr>
        <p:blipFill>
          <a:blip r:embed="rId2"/>
          <a:stretch>
            <a:fillRect/>
          </a:stretch>
        </p:blipFill>
        <p:spPr>
          <a:xfrm>
            <a:off x="5962435" y="1802673"/>
            <a:ext cx="6093163" cy="4885509"/>
          </a:xfrm>
          <a:prstGeom prst="rect">
            <a:avLst/>
          </a:prstGeom>
        </p:spPr>
      </p:pic>
      <p:pic>
        <p:nvPicPr>
          <p:cNvPr id="5" name="Bilde 4">
            <a:extLst>
              <a:ext uri="{FF2B5EF4-FFF2-40B4-BE49-F238E27FC236}">
                <a16:creationId xmlns:a16="http://schemas.microsoft.com/office/drawing/2014/main" id="{33264AC6-F4D7-D9CE-3129-1C192FA2B2EB}"/>
              </a:ext>
            </a:extLst>
          </p:cNvPr>
          <p:cNvPicPr>
            <a:picLocks noChangeAspect="1"/>
          </p:cNvPicPr>
          <p:nvPr/>
        </p:nvPicPr>
        <p:blipFill>
          <a:blip r:embed="rId3"/>
          <a:stretch>
            <a:fillRect/>
          </a:stretch>
        </p:blipFill>
        <p:spPr>
          <a:xfrm>
            <a:off x="136402" y="4245427"/>
            <a:ext cx="6357346" cy="2168433"/>
          </a:xfrm>
          <a:prstGeom prst="rect">
            <a:avLst/>
          </a:prstGeom>
        </p:spPr>
      </p:pic>
    </p:spTree>
    <p:extLst>
      <p:ext uri="{BB962C8B-B14F-4D97-AF65-F5344CB8AC3E}">
        <p14:creationId xmlns:p14="http://schemas.microsoft.com/office/powerpoint/2010/main" val="3106017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9BC914C7-2DDF-3202-47B1-EDB397FBF82E}"/>
              </a:ext>
            </a:extLst>
          </p:cNvPr>
          <p:cNvSpPr>
            <a:spLocks noGrp="1"/>
          </p:cNvSpPr>
          <p:nvPr>
            <p:ph type="title"/>
          </p:nvPr>
        </p:nvSpPr>
        <p:spPr/>
        <p:txBody>
          <a:bodyPr/>
          <a:lstStyle/>
          <a:p>
            <a:r>
              <a:rPr lang="en-US" dirty="0"/>
              <a:t>Motivation </a:t>
            </a:r>
          </a:p>
        </p:txBody>
      </p:sp>
      <p:sp>
        <p:nvSpPr>
          <p:cNvPr id="3" name="Plassholder for innhold 2">
            <a:extLst>
              <a:ext uri="{FF2B5EF4-FFF2-40B4-BE49-F238E27FC236}">
                <a16:creationId xmlns:a16="http://schemas.microsoft.com/office/drawing/2014/main" id="{B52351A6-878D-B531-A6F3-43A84DD4D2B7}"/>
              </a:ext>
            </a:extLst>
          </p:cNvPr>
          <p:cNvSpPr>
            <a:spLocks noGrp="1"/>
          </p:cNvSpPr>
          <p:nvPr>
            <p:ph idx="1"/>
          </p:nvPr>
        </p:nvSpPr>
        <p:spPr/>
        <p:txBody>
          <a:bodyPr/>
          <a:lstStyle/>
          <a:p>
            <a:r>
              <a:rPr lang="en-US" dirty="0"/>
              <a:t>Machine learning utilizing quantum computing algorithm</a:t>
            </a:r>
          </a:p>
          <a:p>
            <a:r>
              <a:rPr lang="en-US" dirty="0"/>
              <a:t>Classical Boltzmann machine algorithm translated to Quantum Boltzmann machine</a:t>
            </a:r>
          </a:p>
          <a:p>
            <a:pPr lvl="1"/>
            <a:r>
              <a:rPr lang="en-US" dirty="0"/>
              <a:t>Variational Quantum Boltzmann machine(</a:t>
            </a:r>
            <a:r>
              <a:rPr lang="en-US" dirty="0" err="1"/>
              <a:t>VarQBM</a:t>
            </a:r>
            <a:r>
              <a:rPr lang="en-US" dirty="0"/>
              <a:t>)</a:t>
            </a:r>
          </a:p>
          <a:p>
            <a:r>
              <a:rPr lang="en-US" dirty="0"/>
              <a:t>Comparison of RBM and other classical machine learning methods and </a:t>
            </a:r>
            <a:r>
              <a:rPr lang="en-US" dirty="0" err="1"/>
              <a:t>VarQBM</a:t>
            </a:r>
            <a:endParaRPr lang="en-US" dirty="0"/>
          </a:p>
          <a:p>
            <a:r>
              <a:rPr lang="en-US" dirty="0"/>
              <a:t>Encodement of features into qubits using neural networks</a:t>
            </a:r>
          </a:p>
          <a:p>
            <a:r>
              <a:rPr lang="en-US" dirty="0"/>
              <a:t>Ground state energies using </a:t>
            </a:r>
            <a:r>
              <a:rPr lang="en-US" dirty="0" err="1"/>
              <a:t>VarQITE</a:t>
            </a:r>
            <a:endParaRPr lang="en-US" dirty="0"/>
          </a:p>
          <a:p>
            <a:endParaRPr lang="en-US" dirty="0"/>
          </a:p>
        </p:txBody>
      </p:sp>
    </p:spTree>
    <p:extLst>
      <p:ext uri="{BB962C8B-B14F-4D97-AF65-F5344CB8AC3E}">
        <p14:creationId xmlns:p14="http://schemas.microsoft.com/office/powerpoint/2010/main" val="39779056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11E8498C-FFE9-6752-ADBF-282936F0BF86}"/>
              </a:ext>
            </a:extLst>
          </p:cNvPr>
          <p:cNvSpPr>
            <a:spLocks noGrp="1"/>
          </p:cNvSpPr>
          <p:nvPr>
            <p:ph type="title"/>
          </p:nvPr>
        </p:nvSpPr>
        <p:spPr/>
        <p:txBody>
          <a:bodyPr/>
          <a:lstStyle/>
          <a:p>
            <a:r>
              <a:rPr lang="en-US" dirty="0"/>
              <a:t>Handwritten digits dataset</a:t>
            </a:r>
          </a:p>
        </p:txBody>
      </p:sp>
      <p:sp>
        <p:nvSpPr>
          <p:cNvPr id="3" name="Plassholder for innhold 2">
            <a:extLst>
              <a:ext uri="{FF2B5EF4-FFF2-40B4-BE49-F238E27FC236}">
                <a16:creationId xmlns:a16="http://schemas.microsoft.com/office/drawing/2014/main" id="{4B6912EF-6D85-6BAB-E00B-DA445860D744}"/>
              </a:ext>
            </a:extLst>
          </p:cNvPr>
          <p:cNvSpPr>
            <a:spLocks noGrp="1"/>
          </p:cNvSpPr>
          <p:nvPr>
            <p:ph idx="1"/>
          </p:nvPr>
        </p:nvSpPr>
        <p:spPr/>
        <p:txBody>
          <a:bodyPr/>
          <a:lstStyle/>
          <a:p>
            <a:r>
              <a:rPr lang="en-US" dirty="0"/>
              <a:t>8x8=64 pixels and 28x28=784 pixels</a:t>
            </a:r>
          </a:p>
          <a:p>
            <a:r>
              <a:rPr lang="en-US" dirty="0"/>
              <a:t>Standardization scaling</a:t>
            </a:r>
          </a:p>
          <a:p>
            <a:r>
              <a:rPr lang="en-US" dirty="0"/>
              <a:t>Dataset split</a:t>
            </a:r>
          </a:p>
        </p:txBody>
      </p:sp>
      <p:pic>
        <p:nvPicPr>
          <p:cNvPr id="4" name="Bilde 3">
            <a:extLst>
              <a:ext uri="{FF2B5EF4-FFF2-40B4-BE49-F238E27FC236}">
                <a16:creationId xmlns:a16="http://schemas.microsoft.com/office/drawing/2014/main" id="{ED9868F2-A937-7FA2-A143-8ADC1A329AC5}"/>
              </a:ext>
            </a:extLst>
          </p:cNvPr>
          <p:cNvPicPr>
            <a:picLocks noChangeAspect="1"/>
          </p:cNvPicPr>
          <p:nvPr/>
        </p:nvPicPr>
        <p:blipFill>
          <a:blip r:embed="rId2"/>
          <a:stretch>
            <a:fillRect/>
          </a:stretch>
        </p:blipFill>
        <p:spPr>
          <a:xfrm>
            <a:off x="1194381" y="3429000"/>
            <a:ext cx="8416834" cy="1866819"/>
          </a:xfrm>
          <a:prstGeom prst="rect">
            <a:avLst/>
          </a:prstGeom>
        </p:spPr>
      </p:pic>
    </p:spTree>
    <p:extLst>
      <p:ext uri="{BB962C8B-B14F-4D97-AF65-F5344CB8AC3E}">
        <p14:creationId xmlns:p14="http://schemas.microsoft.com/office/powerpoint/2010/main" val="27775184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82A908C6-C27A-EC99-25F0-44408C7245BB}"/>
              </a:ext>
            </a:extLst>
          </p:cNvPr>
          <p:cNvSpPr>
            <a:spLocks noGrp="1"/>
          </p:cNvSpPr>
          <p:nvPr>
            <p:ph type="title"/>
          </p:nvPr>
        </p:nvSpPr>
        <p:spPr/>
        <p:txBody>
          <a:bodyPr/>
          <a:lstStyle/>
          <a:p>
            <a:r>
              <a:rPr lang="en-US" dirty="0"/>
              <a:t>Results: handwritten digits</a:t>
            </a:r>
          </a:p>
        </p:txBody>
      </p:sp>
      <p:sp>
        <p:nvSpPr>
          <p:cNvPr id="3" name="Plassholder for innhold 2">
            <a:extLst>
              <a:ext uri="{FF2B5EF4-FFF2-40B4-BE49-F238E27FC236}">
                <a16:creationId xmlns:a16="http://schemas.microsoft.com/office/drawing/2014/main" id="{8162ABD2-C044-313A-4FA3-384F687C58FB}"/>
              </a:ext>
            </a:extLst>
          </p:cNvPr>
          <p:cNvSpPr>
            <a:spLocks noGrp="1"/>
          </p:cNvSpPr>
          <p:nvPr>
            <p:ph idx="1"/>
          </p:nvPr>
        </p:nvSpPr>
        <p:spPr>
          <a:xfrm>
            <a:off x="1069848" y="2121408"/>
            <a:ext cx="6014958" cy="4050792"/>
          </a:xfrm>
        </p:spPr>
        <p:txBody>
          <a:bodyPr/>
          <a:lstStyle/>
          <a:p>
            <a:r>
              <a:rPr lang="en-US" dirty="0"/>
              <a:t>4 classes to ensure small number of qubits</a:t>
            </a:r>
          </a:p>
          <a:p>
            <a:r>
              <a:rPr lang="en-US" dirty="0"/>
              <a:t>8x8 pixels</a:t>
            </a:r>
          </a:p>
          <a:p>
            <a:pPr lvl="1"/>
            <a:r>
              <a:rPr lang="en-US" dirty="0"/>
              <a:t>NN-</a:t>
            </a:r>
            <a:r>
              <a:rPr lang="en-US" dirty="0" err="1"/>
              <a:t>VarQBM</a:t>
            </a:r>
            <a:r>
              <a:rPr lang="en-US" dirty="0"/>
              <a:t> ≥ Standard Classifiers&gt;Bias-</a:t>
            </a:r>
            <a:r>
              <a:rPr lang="en-US" dirty="0" err="1"/>
              <a:t>VarQBM</a:t>
            </a:r>
            <a:endParaRPr lang="en-US" dirty="0"/>
          </a:p>
          <a:p>
            <a:pPr lvl="1"/>
            <a:r>
              <a:rPr lang="en-US" dirty="0"/>
              <a:t>Too many features to compress to 2 qubits</a:t>
            </a:r>
          </a:p>
          <a:p>
            <a:r>
              <a:rPr lang="en-US" dirty="0"/>
              <a:t>28x28 pixels</a:t>
            </a:r>
          </a:p>
          <a:p>
            <a:pPr lvl="1"/>
            <a:r>
              <a:rPr lang="en-US" dirty="0"/>
              <a:t>784 features too many for 2 qubits, without loosing too much valuable information</a:t>
            </a:r>
          </a:p>
          <a:p>
            <a:r>
              <a:rPr lang="en-US" dirty="0"/>
              <a:t>Still shows that the method works as an encoding scheme</a:t>
            </a:r>
          </a:p>
        </p:txBody>
      </p:sp>
      <p:pic>
        <p:nvPicPr>
          <p:cNvPr id="4" name="Bilde 3">
            <a:extLst>
              <a:ext uri="{FF2B5EF4-FFF2-40B4-BE49-F238E27FC236}">
                <a16:creationId xmlns:a16="http://schemas.microsoft.com/office/drawing/2014/main" id="{15508F1D-9798-7FB1-AACE-DADFF7759DF4}"/>
              </a:ext>
            </a:extLst>
          </p:cNvPr>
          <p:cNvPicPr>
            <a:picLocks noChangeAspect="1"/>
          </p:cNvPicPr>
          <p:nvPr/>
        </p:nvPicPr>
        <p:blipFill>
          <a:blip r:embed="rId2"/>
          <a:stretch>
            <a:fillRect/>
          </a:stretch>
        </p:blipFill>
        <p:spPr>
          <a:xfrm>
            <a:off x="7084806" y="1632857"/>
            <a:ext cx="4862946" cy="5225143"/>
          </a:xfrm>
          <a:prstGeom prst="rect">
            <a:avLst/>
          </a:prstGeom>
        </p:spPr>
      </p:pic>
    </p:spTree>
    <p:extLst>
      <p:ext uri="{BB962C8B-B14F-4D97-AF65-F5344CB8AC3E}">
        <p14:creationId xmlns:p14="http://schemas.microsoft.com/office/powerpoint/2010/main" val="9958109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AD6EB5A-1D77-BFAD-9FD9-575ED6BBBFF2}"/>
              </a:ext>
            </a:extLst>
          </p:cNvPr>
          <p:cNvSpPr>
            <a:spLocks noGrp="1"/>
          </p:cNvSpPr>
          <p:nvPr>
            <p:ph type="title"/>
          </p:nvPr>
        </p:nvSpPr>
        <p:spPr/>
        <p:txBody>
          <a:bodyPr/>
          <a:lstStyle/>
          <a:p>
            <a:r>
              <a:rPr lang="en-US" dirty="0"/>
              <a:t>FRANKE’S FUNCTION</a:t>
            </a:r>
          </a:p>
        </p:txBody>
      </p:sp>
      <p:pic>
        <p:nvPicPr>
          <p:cNvPr id="6" name="Bilde 5">
            <a:extLst>
              <a:ext uri="{FF2B5EF4-FFF2-40B4-BE49-F238E27FC236}">
                <a16:creationId xmlns:a16="http://schemas.microsoft.com/office/drawing/2014/main" id="{357E2029-F685-560E-478D-0AA9000863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0287" y="0"/>
            <a:ext cx="5551713" cy="3429000"/>
          </a:xfrm>
          <a:prstGeom prst="rect">
            <a:avLst/>
          </a:prstGeom>
        </p:spPr>
      </p:pic>
      <p:sp>
        <p:nvSpPr>
          <p:cNvPr id="3" name="Plassholder for innhold 2">
            <a:extLst>
              <a:ext uri="{FF2B5EF4-FFF2-40B4-BE49-F238E27FC236}">
                <a16:creationId xmlns:a16="http://schemas.microsoft.com/office/drawing/2014/main" id="{A76A16E4-458C-7576-5669-3E250E997BEA}"/>
              </a:ext>
            </a:extLst>
          </p:cNvPr>
          <p:cNvSpPr>
            <a:spLocks noGrp="1"/>
          </p:cNvSpPr>
          <p:nvPr>
            <p:ph idx="1"/>
          </p:nvPr>
        </p:nvSpPr>
        <p:spPr/>
        <p:txBody>
          <a:bodyPr/>
          <a:lstStyle/>
          <a:p>
            <a:r>
              <a:rPr lang="en-US" dirty="0"/>
              <a:t>Small experiment testing regression</a:t>
            </a:r>
          </a:p>
          <a:p>
            <a:endParaRPr lang="en-US" dirty="0"/>
          </a:p>
          <a:p>
            <a:endParaRPr lang="en-US" dirty="0"/>
          </a:p>
          <a:p>
            <a:r>
              <a:rPr lang="en-US" dirty="0"/>
              <a:t>Scaled between 0-1 due to using sampling probabilities</a:t>
            </a:r>
          </a:p>
          <a:p>
            <a:r>
              <a:rPr lang="en-US" dirty="0"/>
              <a:t>Polynomial feature of 5</a:t>
            </a:r>
          </a:p>
          <a:p>
            <a:r>
              <a:rPr lang="en-US" dirty="0"/>
              <a:t>Added noise</a:t>
            </a:r>
          </a:p>
          <a:p>
            <a:r>
              <a:rPr lang="en-US" dirty="0"/>
              <a:t>To sampling probability being used as the regression point, while in comparison classification just has to be within a certain interval</a:t>
            </a:r>
          </a:p>
        </p:txBody>
      </p:sp>
      <p:pic>
        <p:nvPicPr>
          <p:cNvPr id="4" name="Bilde 3">
            <a:extLst>
              <a:ext uri="{FF2B5EF4-FFF2-40B4-BE49-F238E27FC236}">
                <a16:creationId xmlns:a16="http://schemas.microsoft.com/office/drawing/2014/main" id="{7B02A9C0-7343-034B-2183-16443B749E3A}"/>
              </a:ext>
            </a:extLst>
          </p:cNvPr>
          <p:cNvPicPr>
            <a:picLocks noChangeAspect="1"/>
          </p:cNvPicPr>
          <p:nvPr/>
        </p:nvPicPr>
        <p:blipFill>
          <a:blip r:embed="rId3"/>
          <a:stretch>
            <a:fillRect/>
          </a:stretch>
        </p:blipFill>
        <p:spPr>
          <a:xfrm>
            <a:off x="1397725" y="2546352"/>
            <a:ext cx="5843452" cy="882648"/>
          </a:xfrm>
          <a:prstGeom prst="rect">
            <a:avLst/>
          </a:prstGeom>
        </p:spPr>
      </p:pic>
    </p:spTree>
    <p:extLst>
      <p:ext uri="{BB962C8B-B14F-4D97-AF65-F5344CB8AC3E}">
        <p14:creationId xmlns:p14="http://schemas.microsoft.com/office/powerpoint/2010/main" val="27375189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3244CC4-9605-9CF1-3CB9-03AD4D247C7A}"/>
              </a:ext>
            </a:extLst>
          </p:cNvPr>
          <p:cNvSpPr>
            <a:spLocks noGrp="1"/>
          </p:cNvSpPr>
          <p:nvPr>
            <p:ph type="title"/>
          </p:nvPr>
        </p:nvSpPr>
        <p:spPr/>
        <p:txBody>
          <a:bodyPr/>
          <a:lstStyle/>
          <a:p>
            <a:r>
              <a:rPr lang="en-US" dirty="0"/>
              <a:t>Franke’s function</a:t>
            </a:r>
          </a:p>
        </p:txBody>
      </p:sp>
      <p:sp>
        <p:nvSpPr>
          <p:cNvPr id="3" name="Plassholder for innhold 2">
            <a:extLst>
              <a:ext uri="{FF2B5EF4-FFF2-40B4-BE49-F238E27FC236}">
                <a16:creationId xmlns:a16="http://schemas.microsoft.com/office/drawing/2014/main" id="{1EDB5827-92BA-3571-BF44-72C52A62AD97}"/>
              </a:ext>
            </a:extLst>
          </p:cNvPr>
          <p:cNvSpPr>
            <a:spLocks noGrp="1"/>
          </p:cNvSpPr>
          <p:nvPr>
            <p:ph idx="1"/>
          </p:nvPr>
        </p:nvSpPr>
        <p:spPr>
          <a:xfrm>
            <a:off x="1069848" y="2121408"/>
            <a:ext cx="4743123" cy="4050792"/>
          </a:xfrm>
        </p:spPr>
        <p:txBody>
          <a:bodyPr/>
          <a:lstStyle/>
          <a:p>
            <a:r>
              <a:rPr lang="en-US" dirty="0"/>
              <a:t>20x20 datapoints</a:t>
            </a:r>
          </a:p>
          <a:p>
            <a:r>
              <a:rPr lang="en-US" dirty="0"/>
              <a:t>70/30 split</a:t>
            </a:r>
          </a:p>
          <a:p>
            <a:r>
              <a:rPr lang="nb-NO" dirty="0"/>
              <a:t>NN-</a:t>
            </a:r>
            <a:r>
              <a:rPr lang="nb-NO" dirty="0" err="1"/>
              <a:t>encoding</a:t>
            </a:r>
            <a:r>
              <a:rPr lang="nb-NO" dirty="0"/>
              <a:t>: </a:t>
            </a:r>
            <a:r>
              <a:rPr lang="nb-NO" dirty="0" err="1"/>
              <a:t>Two</a:t>
            </a:r>
            <a:r>
              <a:rPr lang="nb-NO" dirty="0"/>
              <a:t> </a:t>
            </a:r>
            <a:r>
              <a:rPr lang="nb-NO" dirty="0" err="1"/>
              <a:t>hidden</a:t>
            </a:r>
            <a:r>
              <a:rPr lang="nb-NO" dirty="0"/>
              <a:t> </a:t>
            </a:r>
            <a:r>
              <a:rPr lang="nb-NO" dirty="0" err="1"/>
              <a:t>layers</a:t>
            </a:r>
            <a:r>
              <a:rPr lang="nb-NO" dirty="0"/>
              <a:t> </a:t>
            </a:r>
            <a:r>
              <a:rPr lang="nb-NO" dirty="0" err="1"/>
              <a:t>of</a:t>
            </a:r>
            <a:r>
              <a:rPr lang="nb-NO" dirty="0"/>
              <a:t> 11 and 6 neurons </a:t>
            </a:r>
            <a:r>
              <a:rPr lang="nb-NO" dirty="0" err="1"/>
              <a:t>within</a:t>
            </a:r>
            <a:r>
              <a:rPr lang="nb-NO" dirty="0"/>
              <a:t> </a:t>
            </a:r>
            <a:r>
              <a:rPr lang="nb-NO" dirty="0" err="1"/>
              <a:t>the</a:t>
            </a:r>
            <a:r>
              <a:rPr lang="nb-NO" dirty="0"/>
              <a:t> </a:t>
            </a:r>
            <a:r>
              <a:rPr lang="nb-NO" dirty="0" err="1"/>
              <a:t>network</a:t>
            </a:r>
            <a:r>
              <a:rPr lang="nb-NO" dirty="0"/>
              <a:t>. </a:t>
            </a:r>
            <a:endParaRPr lang="en-US" dirty="0"/>
          </a:p>
          <a:p>
            <a:r>
              <a:rPr lang="en-US" dirty="0"/>
              <a:t>Still room for improvement</a:t>
            </a:r>
          </a:p>
          <a:p>
            <a:r>
              <a:rPr lang="en-US" dirty="0"/>
              <a:t>Train set adjusts, harder to generalize</a:t>
            </a:r>
          </a:p>
          <a:p>
            <a:endParaRPr lang="en-US" dirty="0"/>
          </a:p>
        </p:txBody>
      </p:sp>
      <p:pic>
        <p:nvPicPr>
          <p:cNvPr id="7" name="Bilde 6">
            <a:extLst>
              <a:ext uri="{FF2B5EF4-FFF2-40B4-BE49-F238E27FC236}">
                <a16:creationId xmlns:a16="http://schemas.microsoft.com/office/drawing/2014/main" id="{2B64B5F8-05B9-7779-65FA-B2D488DBA2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8857" y="2093976"/>
            <a:ext cx="5223295" cy="3235670"/>
          </a:xfrm>
          <a:prstGeom prst="rect">
            <a:avLst/>
          </a:prstGeom>
        </p:spPr>
      </p:pic>
    </p:spTree>
    <p:extLst>
      <p:ext uri="{BB962C8B-B14F-4D97-AF65-F5344CB8AC3E}">
        <p14:creationId xmlns:p14="http://schemas.microsoft.com/office/powerpoint/2010/main" val="5714008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7C401ED-66E2-1377-684E-F90C54A49740}"/>
              </a:ext>
            </a:extLst>
          </p:cNvPr>
          <p:cNvSpPr>
            <a:spLocks noGrp="1"/>
          </p:cNvSpPr>
          <p:nvPr>
            <p:ph type="title"/>
          </p:nvPr>
        </p:nvSpPr>
        <p:spPr/>
        <p:txBody>
          <a:bodyPr/>
          <a:lstStyle/>
          <a:p>
            <a:r>
              <a:rPr lang="en-US" dirty="0"/>
              <a:t>Ground state of H</a:t>
            </a:r>
            <a:r>
              <a:rPr lang="en-US" baseline="-25000" dirty="0"/>
              <a:t>2</a:t>
            </a:r>
            <a:endParaRPr lang="en-US" dirty="0"/>
          </a:p>
        </p:txBody>
      </p:sp>
      <p:sp>
        <p:nvSpPr>
          <p:cNvPr id="3" name="Plassholder for innhold 2">
            <a:extLst>
              <a:ext uri="{FF2B5EF4-FFF2-40B4-BE49-F238E27FC236}">
                <a16:creationId xmlns:a16="http://schemas.microsoft.com/office/drawing/2014/main" id="{A60E6821-F2BA-5FA4-C2A8-3E712F918BB6}"/>
              </a:ext>
            </a:extLst>
          </p:cNvPr>
          <p:cNvSpPr>
            <a:spLocks noGrp="1"/>
          </p:cNvSpPr>
          <p:nvPr>
            <p:ph idx="1"/>
          </p:nvPr>
        </p:nvSpPr>
        <p:spPr>
          <a:xfrm>
            <a:off x="1069848" y="2121408"/>
            <a:ext cx="5496415" cy="4050792"/>
          </a:xfrm>
        </p:spPr>
        <p:txBody>
          <a:bodyPr/>
          <a:lstStyle/>
          <a:p>
            <a:r>
              <a:rPr lang="en-US" dirty="0" err="1"/>
              <a:t>VarQITE</a:t>
            </a:r>
            <a:endParaRPr lang="en-US" dirty="0"/>
          </a:p>
          <a:p>
            <a:pPr lvl="1"/>
            <a:r>
              <a:rPr lang="en-US" dirty="0"/>
              <a:t>Used open fermion python library for JW transformed Hamiltonian</a:t>
            </a:r>
          </a:p>
          <a:p>
            <a:pPr lvl="1"/>
            <a:r>
              <a:rPr lang="en-US" dirty="0"/>
              <a:t>Bond length = 0.75 </a:t>
            </a:r>
            <a:r>
              <a:rPr lang="en-US" dirty="0" err="1"/>
              <a:t>Å</a:t>
            </a:r>
            <a:endParaRPr lang="en-US" dirty="0"/>
          </a:p>
          <a:p>
            <a:pPr lvl="1"/>
            <a:r>
              <a:rPr lang="en-US" dirty="0"/>
              <a:t>Error of 4.21%</a:t>
            </a:r>
          </a:p>
          <a:p>
            <a:pPr lvl="1"/>
            <a:r>
              <a:rPr lang="en-US" dirty="0"/>
              <a:t>Write how to get better (Hypothesis that the dynamical lambda hinders the reduction, due to constraining the matrices)</a:t>
            </a:r>
          </a:p>
          <a:p>
            <a:r>
              <a:rPr lang="en-US" dirty="0"/>
              <a:t>RBM</a:t>
            </a:r>
          </a:p>
          <a:p>
            <a:pPr lvl="1"/>
            <a:r>
              <a:rPr lang="en-US" dirty="0"/>
              <a:t>Trial function: Gaussian</a:t>
            </a:r>
          </a:p>
          <a:p>
            <a:pPr lvl="1"/>
            <a:r>
              <a:rPr lang="en-US" dirty="0"/>
              <a:t>Best results achieved: 5 hidden nodes, sigma=0.9</a:t>
            </a:r>
          </a:p>
          <a:p>
            <a:pPr lvl="1"/>
            <a:r>
              <a:rPr lang="en-US" dirty="0"/>
              <a:t>Error: 18.71%</a:t>
            </a:r>
          </a:p>
          <a:p>
            <a:pPr lvl="1"/>
            <a:endParaRPr lang="en-US" dirty="0"/>
          </a:p>
          <a:p>
            <a:endParaRPr lang="en-US" dirty="0"/>
          </a:p>
        </p:txBody>
      </p:sp>
      <p:pic>
        <p:nvPicPr>
          <p:cNvPr id="4" name="Bilde 3">
            <a:extLst>
              <a:ext uri="{FF2B5EF4-FFF2-40B4-BE49-F238E27FC236}">
                <a16:creationId xmlns:a16="http://schemas.microsoft.com/office/drawing/2014/main" id="{995607F9-0EC1-53BC-3A5D-784A69BDFB99}"/>
              </a:ext>
            </a:extLst>
          </p:cNvPr>
          <p:cNvPicPr>
            <a:picLocks noChangeAspect="1"/>
          </p:cNvPicPr>
          <p:nvPr/>
        </p:nvPicPr>
        <p:blipFill>
          <a:blip r:embed="rId2"/>
          <a:stretch>
            <a:fillRect/>
          </a:stretch>
        </p:blipFill>
        <p:spPr>
          <a:xfrm>
            <a:off x="6566263" y="1959428"/>
            <a:ext cx="4289671" cy="2939143"/>
          </a:xfrm>
          <a:prstGeom prst="rect">
            <a:avLst/>
          </a:prstGeom>
        </p:spPr>
      </p:pic>
    </p:spTree>
    <p:extLst>
      <p:ext uri="{BB962C8B-B14F-4D97-AF65-F5344CB8AC3E}">
        <p14:creationId xmlns:p14="http://schemas.microsoft.com/office/powerpoint/2010/main" val="37775867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1F6F727-3430-3B0D-21C7-EEF74CD506C0}"/>
              </a:ext>
            </a:extLst>
          </p:cNvPr>
          <p:cNvSpPr>
            <a:spLocks noGrp="1"/>
          </p:cNvSpPr>
          <p:nvPr>
            <p:ph type="title"/>
          </p:nvPr>
        </p:nvSpPr>
        <p:spPr/>
        <p:txBody>
          <a:bodyPr/>
          <a:lstStyle/>
          <a:p>
            <a:r>
              <a:rPr lang="en-US" dirty="0"/>
              <a:t>Conclusion</a:t>
            </a:r>
          </a:p>
        </p:txBody>
      </p:sp>
      <p:sp>
        <p:nvSpPr>
          <p:cNvPr id="3" name="Plassholder for innhold 2">
            <a:extLst>
              <a:ext uri="{FF2B5EF4-FFF2-40B4-BE49-F238E27FC236}">
                <a16:creationId xmlns:a16="http://schemas.microsoft.com/office/drawing/2014/main" id="{9DADA537-C476-300A-16CD-EDD72E9057CF}"/>
              </a:ext>
            </a:extLst>
          </p:cNvPr>
          <p:cNvSpPr>
            <a:spLocks noGrp="1"/>
          </p:cNvSpPr>
          <p:nvPr>
            <p:ph idx="1"/>
          </p:nvPr>
        </p:nvSpPr>
        <p:spPr/>
        <p:txBody>
          <a:bodyPr/>
          <a:lstStyle/>
          <a:p>
            <a:r>
              <a:rPr lang="en-US" dirty="0"/>
              <a:t>--Add from the real conclusion in the thesis--</a:t>
            </a:r>
          </a:p>
        </p:txBody>
      </p:sp>
    </p:spTree>
    <p:extLst>
      <p:ext uri="{BB962C8B-B14F-4D97-AF65-F5344CB8AC3E}">
        <p14:creationId xmlns:p14="http://schemas.microsoft.com/office/powerpoint/2010/main" val="21710811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9E932E5-46B6-988D-87B9-F3681E7840B9}"/>
              </a:ext>
            </a:extLst>
          </p:cNvPr>
          <p:cNvSpPr>
            <a:spLocks noGrp="1"/>
          </p:cNvSpPr>
          <p:nvPr>
            <p:ph type="title"/>
          </p:nvPr>
        </p:nvSpPr>
        <p:spPr/>
        <p:txBody>
          <a:bodyPr/>
          <a:lstStyle/>
          <a:p>
            <a:r>
              <a:rPr lang="en-US" dirty="0"/>
              <a:t>Future prospects</a:t>
            </a:r>
          </a:p>
        </p:txBody>
      </p:sp>
      <p:sp>
        <p:nvSpPr>
          <p:cNvPr id="3" name="Plassholder for innhold 2">
            <a:extLst>
              <a:ext uri="{FF2B5EF4-FFF2-40B4-BE49-F238E27FC236}">
                <a16:creationId xmlns:a16="http://schemas.microsoft.com/office/drawing/2014/main" id="{6204665C-AE74-7024-5639-5F490F7504C4}"/>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3279262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lassholder for tekst 1">
            <a:extLst>
              <a:ext uri="{FF2B5EF4-FFF2-40B4-BE49-F238E27FC236}">
                <a16:creationId xmlns:a16="http://schemas.microsoft.com/office/drawing/2014/main" id="{7015743A-2113-F241-A4D2-F5E5DE8F5094}"/>
              </a:ext>
            </a:extLst>
          </p:cNvPr>
          <p:cNvSpPr>
            <a:spLocks noGrp="1"/>
          </p:cNvSpPr>
          <p:nvPr>
            <p:ph type="body" idx="1"/>
          </p:nvPr>
        </p:nvSpPr>
        <p:spPr/>
        <p:txBody>
          <a:bodyPr/>
          <a:lstStyle/>
          <a:p>
            <a:r>
              <a:rPr lang="en-US" dirty="0"/>
              <a:t>Classic BM</a:t>
            </a:r>
          </a:p>
        </p:txBody>
      </p:sp>
      <p:sp>
        <p:nvSpPr>
          <p:cNvPr id="3" name="Plassholder for innhold 2">
            <a:extLst>
              <a:ext uri="{FF2B5EF4-FFF2-40B4-BE49-F238E27FC236}">
                <a16:creationId xmlns:a16="http://schemas.microsoft.com/office/drawing/2014/main" id="{6984DA0B-82DA-B846-BB99-F710C3B63D93}"/>
              </a:ext>
            </a:extLst>
          </p:cNvPr>
          <p:cNvSpPr>
            <a:spLocks noGrp="1"/>
          </p:cNvSpPr>
          <p:nvPr>
            <p:ph sz="half" idx="2"/>
          </p:nvPr>
        </p:nvSpPr>
        <p:spPr>
          <a:xfrm>
            <a:off x="1069848" y="2743200"/>
            <a:ext cx="4754880" cy="3291840"/>
          </a:xfrm>
        </p:spPr>
        <p:txBody>
          <a:bodyPr/>
          <a:lstStyle/>
          <a:p>
            <a:r>
              <a:rPr lang="en-US" dirty="0"/>
              <a:t>One ansatz(NQS): </a:t>
            </a:r>
          </a:p>
          <a:p>
            <a:pPr lvl="1"/>
            <a:r>
              <a:rPr lang="en-US" dirty="0"/>
              <a:t> </a:t>
            </a:r>
          </a:p>
          <a:p>
            <a:pPr lvl="1"/>
            <a:endParaRPr lang="en-US" dirty="0"/>
          </a:p>
          <a:p>
            <a:pPr lvl="1"/>
            <a:r>
              <a:rPr lang="en-US" dirty="0"/>
              <a:t> </a:t>
            </a:r>
          </a:p>
          <a:p>
            <a:pPr lvl="1"/>
            <a:endParaRPr lang="en-US" dirty="0"/>
          </a:p>
          <a:p>
            <a:pPr lvl="1"/>
            <a:r>
              <a:rPr lang="en-US" dirty="0"/>
              <a:t> </a:t>
            </a:r>
          </a:p>
        </p:txBody>
      </p:sp>
      <p:sp>
        <p:nvSpPr>
          <p:cNvPr id="4" name="Plassholder for tekst 3">
            <a:extLst>
              <a:ext uri="{FF2B5EF4-FFF2-40B4-BE49-F238E27FC236}">
                <a16:creationId xmlns:a16="http://schemas.microsoft.com/office/drawing/2014/main" id="{FDA6DCC1-18DA-1249-AAD5-6A64C0D84DB1}"/>
              </a:ext>
            </a:extLst>
          </p:cNvPr>
          <p:cNvSpPr>
            <a:spLocks noGrp="1"/>
          </p:cNvSpPr>
          <p:nvPr>
            <p:ph type="body" sz="quarter" idx="3"/>
          </p:nvPr>
        </p:nvSpPr>
        <p:spPr/>
        <p:txBody>
          <a:bodyPr/>
          <a:lstStyle/>
          <a:p>
            <a:r>
              <a:rPr lang="en-US" dirty="0"/>
              <a:t>Quantum BM</a:t>
            </a:r>
          </a:p>
        </p:txBody>
      </p:sp>
      <mc:AlternateContent xmlns:mc="http://schemas.openxmlformats.org/markup-compatibility/2006" xmlns:a14="http://schemas.microsoft.com/office/drawing/2010/main">
        <mc:Choice Requires="a14">
          <p:sp>
            <p:nvSpPr>
              <p:cNvPr id="5" name="Plassholder for innhold 4">
                <a:extLst>
                  <a:ext uri="{FF2B5EF4-FFF2-40B4-BE49-F238E27FC236}">
                    <a16:creationId xmlns:a16="http://schemas.microsoft.com/office/drawing/2014/main" id="{12C5636E-B3BA-274D-9D62-512CBC488C87}"/>
                  </a:ext>
                </a:extLst>
              </p:cNvPr>
              <p:cNvSpPr>
                <a:spLocks noGrp="1"/>
              </p:cNvSpPr>
              <p:nvPr>
                <p:ph sz="quarter" idx="4"/>
              </p:nvPr>
            </p:nvSpPr>
            <p:spPr>
              <a:xfrm>
                <a:off x="6364224" y="2743200"/>
                <a:ext cx="5480114" cy="4000500"/>
              </a:xfrm>
            </p:spPr>
            <p:txBody>
              <a:bodyPr>
                <a:normAutofit/>
              </a:bodyPr>
              <a:lstStyle/>
              <a:p>
                <a:r>
                  <a:rPr lang="en-US" dirty="0"/>
                  <a:t>Ansatz circuit and ansatz Hamiltonian</a:t>
                </a:r>
              </a:p>
              <a:p>
                <a:pPr lvl="1"/>
                <a:endParaRPr lang="en-US" dirty="0"/>
              </a:p>
              <a:p>
                <a:pPr lvl="1"/>
                <a:r>
                  <a:rPr lang="en-US" dirty="0"/>
                  <a:t> </a:t>
                </a:r>
              </a:p>
              <a:p>
                <a:pPr lvl="1"/>
                <a:r>
                  <a:rPr lang="en-US" dirty="0"/>
                  <a:t> </a:t>
                </a:r>
              </a:p>
              <a:p>
                <a:pPr lvl="1"/>
                <a:endParaRPr lang="en-US" dirty="0"/>
              </a:p>
              <a:p>
                <a:r>
                  <a:rPr lang="nb-NO" dirty="0"/>
                  <a:t>Handles </a:t>
                </a:r>
                <a14:m>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𝐻</m:t>
                        </m:r>
                      </m:e>
                      <m:sub>
                        <m:r>
                          <a:rPr lang="nb-NO" b="0" i="1" smtClean="0">
                            <a:latin typeface="Cambria Math" panose="02040503050406030204" pitchFamily="18" charset="0"/>
                          </a:rPr>
                          <m:t>𝜃</m:t>
                        </m:r>
                      </m:sub>
                    </m:sSub>
                    <m:r>
                      <a:rPr lang="nb-NO" b="0" i="1" smtClean="0">
                        <a:latin typeface="Cambria Math" panose="02040503050406030204" pitchFamily="18" charset="0"/>
                      </a:rPr>
                      <m:t>=</m:t>
                    </m:r>
                    <m:r>
                      <a:rPr lang="nb-NO" b="0" i="1" smtClean="0">
                        <a:latin typeface="Cambria Math" panose="02040503050406030204" pitchFamily="18" charset="0"/>
                      </a:rPr>
                      <m:t>𝐸</m:t>
                    </m:r>
                    <m:d>
                      <m:dPr>
                        <m:ctrlPr>
                          <a:rPr lang="nb-NO" b="0" i="1" smtClean="0">
                            <a:latin typeface="Cambria Math" panose="02040503050406030204" pitchFamily="18" charset="0"/>
                          </a:rPr>
                        </m:ctrlPr>
                      </m:dPr>
                      <m:e>
                        <m:r>
                          <a:rPr lang="nb-NO" b="0" i="1" smtClean="0">
                            <a:latin typeface="Cambria Math" panose="02040503050406030204" pitchFamily="18" charset="0"/>
                          </a:rPr>
                          <m:t>𝑋</m:t>
                        </m:r>
                        <m:r>
                          <a:rPr lang="nb-NO" b="0" i="1" smtClean="0">
                            <a:latin typeface="Cambria Math" panose="02040503050406030204" pitchFamily="18" charset="0"/>
                          </a:rPr>
                          <m:t>,</m:t>
                        </m:r>
                        <m:r>
                          <a:rPr lang="nb-NO" b="0" i="1" smtClean="0">
                            <a:latin typeface="Cambria Math" panose="02040503050406030204" pitchFamily="18" charset="0"/>
                          </a:rPr>
                          <m:t>𝐻</m:t>
                        </m:r>
                      </m:e>
                    </m:d>
                  </m:oMath>
                </a14:m>
                <a:r>
                  <a:rPr lang="en-US" dirty="0"/>
                  <a:t> as an energy function. --&gt; Gaussian-Gaussian QBM</a:t>
                </a:r>
              </a:p>
              <a:p>
                <a:r>
                  <a:rPr lang="en-US" dirty="0"/>
                  <a:t>Would it then be possible to define a JW transformed Hamiltonian?</a:t>
                </a:r>
              </a:p>
              <a:p>
                <a:pPr lvl="1"/>
                <a14:m>
                  <m:oMath xmlns:m="http://schemas.openxmlformats.org/officeDocument/2006/math">
                    <m:sSub>
                      <m:sSubPr>
                        <m:ctrlPr>
                          <a:rPr lang="nb-NO" sz="2400" b="0" i="1" smtClean="0">
                            <a:latin typeface="Cambria Math" panose="02040503050406030204" pitchFamily="18" charset="0"/>
                          </a:rPr>
                        </m:ctrlPr>
                      </m:sSubPr>
                      <m:e>
                        <m:r>
                          <a:rPr lang="nb-NO" sz="2400" b="0" i="1" smtClean="0">
                            <a:latin typeface="Cambria Math" panose="02040503050406030204" pitchFamily="18" charset="0"/>
                          </a:rPr>
                          <m:t>𝐸</m:t>
                        </m:r>
                      </m:e>
                      <m:sub>
                        <m:r>
                          <a:rPr lang="nb-NO" sz="2400" b="0" i="1" smtClean="0">
                            <a:latin typeface="Cambria Math" panose="02040503050406030204" pitchFamily="18" charset="0"/>
                          </a:rPr>
                          <m:t>0</m:t>
                        </m:r>
                      </m:sub>
                    </m:sSub>
                    <m:r>
                      <a:rPr lang="nb-NO" sz="2400" b="0" i="1" smtClean="0">
                        <a:latin typeface="Cambria Math" panose="02040503050406030204" pitchFamily="18" charset="0"/>
                      </a:rPr>
                      <m:t>≤=</m:t>
                    </m:r>
                    <m:f>
                      <m:fPr>
                        <m:ctrlPr>
                          <a:rPr lang="nb-NO" sz="2400" b="0" i="1" smtClean="0">
                            <a:latin typeface="Cambria Math" panose="02040503050406030204" pitchFamily="18" charset="0"/>
                          </a:rPr>
                        </m:ctrlPr>
                      </m:fPr>
                      <m:num>
                        <m:d>
                          <m:dPr>
                            <m:begChr m:val="⟨"/>
                            <m:endChr m:val="⟩"/>
                            <m:ctrlPr>
                              <a:rPr lang="nb-NO" sz="2400" b="0" i="1" smtClean="0">
                                <a:latin typeface="Cambria Math" panose="02040503050406030204" pitchFamily="18" charset="0"/>
                              </a:rPr>
                            </m:ctrlPr>
                          </m:dPr>
                          <m:e>
                            <m:r>
                              <a:rPr lang="nb-NO" sz="2400" b="0" i="1" smtClean="0">
                                <a:latin typeface="Cambria Math" panose="02040503050406030204" pitchFamily="18" charset="0"/>
                              </a:rPr>
                              <m:t>𝜓</m:t>
                            </m:r>
                            <m:d>
                              <m:dPr>
                                <m:begChr m:val="|"/>
                                <m:endChr m:val="|"/>
                                <m:ctrlPr>
                                  <a:rPr lang="nb-NO" sz="2400" b="0" i="1" smtClean="0">
                                    <a:latin typeface="Cambria Math" panose="02040503050406030204" pitchFamily="18" charset="0"/>
                                  </a:rPr>
                                </m:ctrlPr>
                              </m:dPr>
                              <m:e>
                                <m:r>
                                  <a:rPr lang="nb-NO" sz="2400" b="0" i="1" smtClean="0">
                                    <a:latin typeface="Cambria Math" panose="02040503050406030204" pitchFamily="18" charset="0"/>
                                  </a:rPr>
                                  <m:t>𝐻</m:t>
                                </m:r>
                              </m:e>
                            </m:d>
                            <m:r>
                              <a:rPr lang="nb-NO" sz="2400" b="0" i="1" smtClean="0">
                                <a:latin typeface="Cambria Math" panose="02040503050406030204" pitchFamily="18" charset="0"/>
                              </a:rPr>
                              <m:t>𝜓</m:t>
                            </m:r>
                          </m:e>
                        </m:d>
                      </m:num>
                      <m:den>
                        <m:d>
                          <m:dPr>
                            <m:begChr m:val="⟨"/>
                            <m:endChr m:val="⟩"/>
                            <m:ctrlPr>
                              <a:rPr lang="nb-NO" sz="2400" i="1">
                                <a:latin typeface="Cambria Math" panose="02040503050406030204" pitchFamily="18" charset="0"/>
                              </a:rPr>
                            </m:ctrlPr>
                          </m:dPr>
                          <m:e>
                            <m:r>
                              <a:rPr lang="nb-NO" sz="2400" i="1">
                                <a:latin typeface="Cambria Math" panose="02040503050406030204" pitchFamily="18" charset="0"/>
                              </a:rPr>
                              <m:t>𝜓</m:t>
                            </m:r>
                          </m:e>
                          <m:e>
                            <m:r>
                              <a:rPr lang="nb-NO" sz="2400" i="1">
                                <a:latin typeface="Cambria Math" panose="02040503050406030204" pitchFamily="18" charset="0"/>
                              </a:rPr>
                              <m:t>𝜓</m:t>
                            </m:r>
                          </m:e>
                        </m:d>
                      </m:den>
                    </m:f>
                    <m:r>
                      <a:rPr lang="nb-NO" sz="2400" b="0" i="1" smtClean="0">
                        <a:latin typeface="Cambria Math" panose="02040503050406030204" pitchFamily="18" charset="0"/>
                      </a:rPr>
                      <m:t>=</m:t>
                    </m:r>
                    <m:f>
                      <m:fPr>
                        <m:ctrlPr>
                          <a:rPr lang="nb-NO" sz="2400" i="1">
                            <a:latin typeface="Cambria Math" panose="02040503050406030204" pitchFamily="18" charset="0"/>
                          </a:rPr>
                        </m:ctrlPr>
                      </m:fPr>
                      <m:num>
                        <m:d>
                          <m:dPr>
                            <m:begChr m:val="⟨"/>
                            <m:endChr m:val="⟩"/>
                            <m:ctrlPr>
                              <a:rPr lang="nb-NO" sz="2400" i="1">
                                <a:latin typeface="Cambria Math" panose="02040503050406030204" pitchFamily="18" charset="0"/>
                              </a:rPr>
                            </m:ctrlPr>
                          </m:dPr>
                          <m:e>
                            <m:sSup>
                              <m:sSupPr>
                                <m:ctrlPr>
                                  <a:rPr lang="nb-NO" sz="2400" i="1">
                                    <a:latin typeface="Cambria Math" panose="02040503050406030204" pitchFamily="18" charset="0"/>
                                  </a:rPr>
                                </m:ctrlPr>
                              </m:sSupPr>
                              <m:e>
                                <m:r>
                                  <a:rPr lang="nb-NO" sz="2400" i="1">
                                    <a:latin typeface="Cambria Math" panose="02040503050406030204" pitchFamily="18" charset="0"/>
                                  </a:rPr>
                                  <m:t>𝑝</m:t>
                                </m:r>
                              </m:e>
                              <m:sup>
                                <m:r>
                                  <a:rPr lang="nb-NO" sz="2400" i="1">
                                    <a:latin typeface="Cambria Math" panose="02040503050406030204" pitchFamily="18" charset="0"/>
                                  </a:rPr>
                                  <m:t>𝑄𝐵𝑀</m:t>
                                </m:r>
                              </m:sup>
                            </m:sSup>
                            <m:d>
                              <m:dPr>
                                <m:begChr m:val="|"/>
                                <m:endChr m:val="|"/>
                                <m:ctrlPr>
                                  <a:rPr lang="nb-NO" sz="2400" i="1">
                                    <a:latin typeface="Cambria Math" panose="02040503050406030204" pitchFamily="18" charset="0"/>
                                  </a:rPr>
                                </m:ctrlPr>
                              </m:dPr>
                              <m:e>
                                <m:r>
                                  <a:rPr lang="nb-NO" sz="2400" i="1">
                                    <a:latin typeface="Cambria Math" panose="02040503050406030204" pitchFamily="18" charset="0"/>
                                  </a:rPr>
                                  <m:t>𝐻</m:t>
                                </m:r>
                              </m:e>
                            </m:d>
                            <m:sSup>
                              <m:sSupPr>
                                <m:ctrlPr>
                                  <a:rPr lang="nb-NO" sz="2400" i="1">
                                    <a:latin typeface="Cambria Math" panose="02040503050406030204" pitchFamily="18" charset="0"/>
                                  </a:rPr>
                                </m:ctrlPr>
                              </m:sSupPr>
                              <m:e>
                                <m:r>
                                  <a:rPr lang="nb-NO" sz="2400" i="1">
                                    <a:latin typeface="Cambria Math" panose="02040503050406030204" pitchFamily="18" charset="0"/>
                                  </a:rPr>
                                  <m:t>𝑝</m:t>
                                </m:r>
                              </m:e>
                              <m:sup>
                                <m:r>
                                  <a:rPr lang="nb-NO" sz="2400" i="1">
                                    <a:latin typeface="Cambria Math" panose="02040503050406030204" pitchFamily="18" charset="0"/>
                                  </a:rPr>
                                  <m:t>𝑄𝐵𝑀</m:t>
                                </m:r>
                              </m:sup>
                            </m:sSup>
                          </m:e>
                        </m:d>
                      </m:num>
                      <m:den>
                        <m:d>
                          <m:dPr>
                            <m:begChr m:val="⟨"/>
                            <m:endChr m:val="⟩"/>
                            <m:ctrlPr>
                              <a:rPr lang="nb-NO" sz="2400" i="1">
                                <a:latin typeface="Cambria Math" panose="02040503050406030204" pitchFamily="18" charset="0"/>
                              </a:rPr>
                            </m:ctrlPr>
                          </m:dPr>
                          <m:e>
                            <m:sSup>
                              <m:sSupPr>
                                <m:ctrlPr>
                                  <a:rPr lang="nb-NO" sz="2400" i="1">
                                    <a:latin typeface="Cambria Math" panose="02040503050406030204" pitchFamily="18" charset="0"/>
                                  </a:rPr>
                                </m:ctrlPr>
                              </m:sSupPr>
                              <m:e>
                                <m:r>
                                  <a:rPr lang="nb-NO" sz="2400" i="1">
                                    <a:latin typeface="Cambria Math" panose="02040503050406030204" pitchFamily="18" charset="0"/>
                                  </a:rPr>
                                  <m:t>𝑝</m:t>
                                </m:r>
                              </m:e>
                              <m:sup>
                                <m:r>
                                  <a:rPr lang="nb-NO" sz="2400" i="1">
                                    <a:latin typeface="Cambria Math" panose="02040503050406030204" pitchFamily="18" charset="0"/>
                                  </a:rPr>
                                  <m:t>𝑄𝐵𝑀</m:t>
                                </m:r>
                              </m:sup>
                            </m:sSup>
                          </m:e>
                          <m:e>
                            <m:sSup>
                              <m:sSupPr>
                                <m:ctrlPr>
                                  <a:rPr lang="nb-NO" sz="2400" b="0" i="1" smtClean="0">
                                    <a:latin typeface="Cambria Math" panose="02040503050406030204" pitchFamily="18" charset="0"/>
                                  </a:rPr>
                                </m:ctrlPr>
                              </m:sSupPr>
                              <m:e>
                                <m:r>
                                  <a:rPr lang="nb-NO" sz="2400" b="0" i="1" smtClean="0">
                                    <a:latin typeface="Cambria Math" panose="02040503050406030204" pitchFamily="18" charset="0"/>
                                  </a:rPr>
                                  <m:t>𝑝</m:t>
                                </m:r>
                              </m:e>
                              <m:sup>
                                <m:r>
                                  <a:rPr lang="nb-NO" sz="2400" b="0" i="1" smtClean="0">
                                    <a:latin typeface="Cambria Math" panose="02040503050406030204" pitchFamily="18" charset="0"/>
                                  </a:rPr>
                                  <m:t>𝑄𝐵𝑀</m:t>
                                </m:r>
                              </m:sup>
                            </m:sSup>
                          </m:e>
                        </m:d>
                      </m:den>
                    </m:f>
                  </m:oMath>
                </a14:m>
                <a:endParaRPr lang="en-US" dirty="0"/>
              </a:p>
              <a:p>
                <a:pPr lvl="1"/>
                <a:endParaRPr lang="en-US" dirty="0"/>
              </a:p>
            </p:txBody>
          </p:sp>
        </mc:Choice>
        <mc:Fallback xmlns="">
          <p:sp>
            <p:nvSpPr>
              <p:cNvPr id="5" name="Plassholder for innhold 4">
                <a:extLst>
                  <a:ext uri="{FF2B5EF4-FFF2-40B4-BE49-F238E27FC236}">
                    <a16:creationId xmlns:a16="http://schemas.microsoft.com/office/drawing/2014/main" id="{12C5636E-B3BA-274D-9D62-512CBC488C87}"/>
                  </a:ext>
                </a:extLst>
              </p:cNvPr>
              <p:cNvSpPr>
                <a:spLocks noGrp="1" noRot="1" noChangeAspect="1" noMove="1" noResize="1" noEditPoints="1" noAdjustHandles="1" noChangeArrowheads="1" noChangeShapeType="1" noTextEdit="1"/>
              </p:cNvSpPr>
              <p:nvPr>
                <p:ph sz="quarter" idx="4"/>
              </p:nvPr>
            </p:nvSpPr>
            <p:spPr>
              <a:xfrm>
                <a:off x="6364224" y="2743200"/>
                <a:ext cx="5480114" cy="4000500"/>
              </a:xfrm>
              <a:blipFill>
                <a:blip r:embed="rId2"/>
                <a:stretch>
                  <a:fillRect l="-694" t="-1587" r="-2083"/>
                </a:stretch>
              </a:blipFill>
            </p:spPr>
            <p:txBody>
              <a:bodyPr/>
              <a:lstStyle/>
              <a:p>
                <a:r>
                  <a:rPr lang="en-US">
                    <a:noFill/>
                  </a:rPr>
                  <a:t> </a:t>
                </a:r>
              </a:p>
            </p:txBody>
          </p:sp>
        </mc:Fallback>
      </mc:AlternateContent>
      <p:sp>
        <p:nvSpPr>
          <p:cNvPr id="6" name="Tittel 5">
            <a:extLst>
              <a:ext uri="{FF2B5EF4-FFF2-40B4-BE49-F238E27FC236}">
                <a16:creationId xmlns:a16="http://schemas.microsoft.com/office/drawing/2014/main" id="{EE32A000-287B-BB48-A5DD-5118F73F6053}"/>
              </a:ext>
            </a:extLst>
          </p:cNvPr>
          <p:cNvSpPr>
            <a:spLocks noGrp="1"/>
          </p:cNvSpPr>
          <p:nvPr>
            <p:ph type="title"/>
          </p:nvPr>
        </p:nvSpPr>
        <p:spPr/>
        <p:txBody>
          <a:bodyPr/>
          <a:lstStyle/>
          <a:p>
            <a:r>
              <a:rPr lang="en-US" dirty="0"/>
              <a:t>Apply QBM to quantum system: IDEA</a:t>
            </a:r>
          </a:p>
        </p:txBody>
      </p:sp>
      <p:pic>
        <p:nvPicPr>
          <p:cNvPr id="7" name="Bilde 6">
            <a:extLst>
              <a:ext uri="{FF2B5EF4-FFF2-40B4-BE49-F238E27FC236}">
                <a16:creationId xmlns:a16="http://schemas.microsoft.com/office/drawing/2014/main" id="{36ED0AC5-83B9-F04B-B90E-7E875A3C50DA}"/>
              </a:ext>
            </a:extLst>
          </p:cNvPr>
          <p:cNvPicPr>
            <a:picLocks noChangeAspect="1"/>
          </p:cNvPicPr>
          <p:nvPr/>
        </p:nvPicPr>
        <p:blipFill>
          <a:blip r:embed="rId3"/>
          <a:stretch>
            <a:fillRect/>
          </a:stretch>
        </p:blipFill>
        <p:spPr>
          <a:xfrm>
            <a:off x="1724882" y="3053352"/>
            <a:ext cx="3550013" cy="551498"/>
          </a:xfrm>
          <a:prstGeom prst="rect">
            <a:avLst/>
          </a:prstGeom>
        </p:spPr>
      </p:pic>
      <p:pic>
        <p:nvPicPr>
          <p:cNvPr id="8" name="Bilde 7">
            <a:extLst>
              <a:ext uri="{FF2B5EF4-FFF2-40B4-BE49-F238E27FC236}">
                <a16:creationId xmlns:a16="http://schemas.microsoft.com/office/drawing/2014/main" id="{D6A79C45-C76D-5D4B-A38B-18D682EC4E19}"/>
              </a:ext>
            </a:extLst>
          </p:cNvPr>
          <p:cNvPicPr>
            <a:picLocks noChangeAspect="1"/>
          </p:cNvPicPr>
          <p:nvPr/>
        </p:nvPicPr>
        <p:blipFill>
          <a:blip r:embed="rId4"/>
          <a:stretch>
            <a:fillRect/>
          </a:stretch>
        </p:blipFill>
        <p:spPr>
          <a:xfrm>
            <a:off x="1678477" y="3631138"/>
            <a:ext cx="3657537" cy="502954"/>
          </a:xfrm>
          <a:prstGeom prst="rect">
            <a:avLst/>
          </a:prstGeom>
        </p:spPr>
      </p:pic>
      <p:pic>
        <p:nvPicPr>
          <p:cNvPr id="9" name="Bilde 8">
            <a:extLst>
              <a:ext uri="{FF2B5EF4-FFF2-40B4-BE49-F238E27FC236}">
                <a16:creationId xmlns:a16="http://schemas.microsoft.com/office/drawing/2014/main" id="{02338165-3331-5842-AD0A-53F360758CB1}"/>
              </a:ext>
            </a:extLst>
          </p:cNvPr>
          <p:cNvPicPr>
            <a:picLocks noChangeAspect="1"/>
          </p:cNvPicPr>
          <p:nvPr/>
        </p:nvPicPr>
        <p:blipFill>
          <a:blip r:embed="rId5"/>
          <a:stretch>
            <a:fillRect/>
          </a:stretch>
        </p:blipFill>
        <p:spPr>
          <a:xfrm>
            <a:off x="1678477" y="4186048"/>
            <a:ext cx="3148648" cy="637308"/>
          </a:xfrm>
          <a:prstGeom prst="rect">
            <a:avLst/>
          </a:prstGeom>
        </p:spPr>
      </p:pic>
      <p:pic>
        <p:nvPicPr>
          <p:cNvPr id="11" name="Bilde 10">
            <a:extLst>
              <a:ext uri="{FF2B5EF4-FFF2-40B4-BE49-F238E27FC236}">
                <a16:creationId xmlns:a16="http://schemas.microsoft.com/office/drawing/2014/main" id="{4172FA6A-6B47-6B41-875F-B10F59DA0B0D}"/>
              </a:ext>
            </a:extLst>
          </p:cNvPr>
          <p:cNvPicPr>
            <a:picLocks noChangeAspect="1"/>
          </p:cNvPicPr>
          <p:nvPr/>
        </p:nvPicPr>
        <p:blipFill>
          <a:blip r:embed="rId6"/>
          <a:stretch>
            <a:fillRect/>
          </a:stretch>
        </p:blipFill>
        <p:spPr>
          <a:xfrm>
            <a:off x="6943487" y="3754791"/>
            <a:ext cx="2460736" cy="497169"/>
          </a:xfrm>
          <a:prstGeom prst="rect">
            <a:avLst/>
          </a:prstGeom>
        </p:spPr>
      </p:pic>
      <p:pic>
        <p:nvPicPr>
          <p:cNvPr id="12" name="Bilde 11">
            <a:extLst>
              <a:ext uri="{FF2B5EF4-FFF2-40B4-BE49-F238E27FC236}">
                <a16:creationId xmlns:a16="http://schemas.microsoft.com/office/drawing/2014/main" id="{749F50F6-9D86-3A47-AD67-DBA41CE5B475}"/>
              </a:ext>
            </a:extLst>
          </p:cNvPr>
          <p:cNvPicPr>
            <a:picLocks noChangeAspect="1"/>
          </p:cNvPicPr>
          <p:nvPr/>
        </p:nvPicPr>
        <p:blipFill>
          <a:blip r:embed="rId7"/>
          <a:stretch>
            <a:fillRect/>
          </a:stretch>
        </p:blipFill>
        <p:spPr>
          <a:xfrm>
            <a:off x="6943486" y="3103209"/>
            <a:ext cx="4946381" cy="625808"/>
          </a:xfrm>
          <a:prstGeom prst="rect">
            <a:avLst/>
          </a:prstGeom>
        </p:spPr>
      </p:pic>
    </p:spTree>
    <p:extLst>
      <p:ext uri="{BB962C8B-B14F-4D97-AF65-F5344CB8AC3E}">
        <p14:creationId xmlns:p14="http://schemas.microsoft.com/office/powerpoint/2010/main" val="9547970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50A8601-82AE-2346-87C3-A8FBCBD57F5A}"/>
              </a:ext>
            </a:extLst>
          </p:cNvPr>
          <p:cNvSpPr>
            <a:spLocks noGrp="1"/>
          </p:cNvSpPr>
          <p:nvPr>
            <p:ph type="title"/>
          </p:nvPr>
        </p:nvSpPr>
        <p:spPr/>
        <p:txBody>
          <a:bodyPr/>
          <a:lstStyle/>
          <a:p>
            <a:r>
              <a:rPr lang="en-US" dirty="0"/>
              <a:t>Plan further on:</a:t>
            </a:r>
          </a:p>
        </p:txBody>
      </p:sp>
      <p:sp>
        <p:nvSpPr>
          <p:cNvPr id="3" name="Plassholder for innhold 2">
            <a:extLst>
              <a:ext uri="{FF2B5EF4-FFF2-40B4-BE49-F238E27FC236}">
                <a16:creationId xmlns:a16="http://schemas.microsoft.com/office/drawing/2014/main" id="{4333EFDA-89E8-8341-9C8C-B5DC2EA7DBBE}"/>
              </a:ext>
            </a:extLst>
          </p:cNvPr>
          <p:cNvSpPr>
            <a:spLocks noGrp="1"/>
          </p:cNvSpPr>
          <p:nvPr>
            <p:ph idx="1"/>
          </p:nvPr>
        </p:nvSpPr>
        <p:spPr/>
        <p:txBody>
          <a:bodyPr/>
          <a:lstStyle/>
          <a:p>
            <a:r>
              <a:rPr lang="en-US" dirty="0"/>
              <a:t>Complete the Jordan Wigner transformation of the pairing Hamiltonian and maybe some other Hamiltonian also?</a:t>
            </a:r>
          </a:p>
          <a:p>
            <a:r>
              <a:rPr lang="en-US" dirty="0"/>
              <a:t>Compute the energy/Check if the </a:t>
            </a:r>
            <a:r>
              <a:rPr lang="en-US" dirty="0" err="1"/>
              <a:t>p^QBM</a:t>
            </a:r>
            <a:r>
              <a:rPr lang="en-US" dirty="0"/>
              <a:t> is an eigenstate, compare with the classical BM</a:t>
            </a:r>
          </a:p>
          <a:p>
            <a:r>
              <a:rPr lang="en-US" dirty="0"/>
              <a:t>Run the QBM on the fraud dataset, find best parameters and test with multiple H_\theta</a:t>
            </a:r>
          </a:p>
          <a:p>
            <a:r>
              <a:rPr lang="en-US" dirty="0"/>
              <a:t>Run the QBM with handwritten digits</a:t>
            </a:r>
          </a:p>
          <a:p>
            <a:r>
              <a:rPr lang="en-US" dirty="0"/>
              <a:t>Write thesis</a:t>
            </a:r>
          </a:p>
          <a:p>
            <a:endParaRPr lang="en-US" dirty="0"/>
          </a:p>
          <a:p>
            <a:r>
              <a:rPr lang="en-US" dirty="0"/>
              <a:t>Include more if not enough/ or more time</a:t>
            </a:r>
          </a:p>
          <a:p>
            <a:endParaRPr lang="en-US" dirty="0"/>
          </a:p>
        </p:txBody>
      </p:sp>
    </p:spTree>
    <p:extLst>
      <p:ext uri="{BB962C8B-B14F-4D97-AF65-F5344CB8AC3E}">
        <p14:creationId xmlns:p14="http://schemas.microsoft.com/office/powerpoint/2010/main" val="374083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BFC86A1D-74B0-E4F2-E321-E62A0E0BCA36}"/>
              </a:ext>
            </a:extLst>
          </p:cNvPr>
          <p:cNvSpPr>
            <a:spLocks noGrp="1"/>
          </p:cNvSpPr>
          <p:nvPr>
            <p:ph type="title"/>
          </p:nvPr>
        </p:nvSpPr>
        <p:spPr/>
        <p:txBody>
          <a:bodyPr/>
          <a:lstStyle/>
          <a:p>
            <a:r>
              <a:rPr lang="en-US" dirty="0"/>
              <a:t>Why is machine learning interesting</a:t>
            </a:r>
          </a:p>
        </p:txBody>
      </p:sp>
      <p:sp>
        <p:nvSpPr>
          <p:cNvPr id="3" name="Plassholder for innhold 2">
            <a:extLst>
              <a:ext uri="{FF2B5EF4-FFF2-40B4-BE49-F238E27FC236}">
                <a16:creationId xmlns:a16="http://schemas.microsoft.com/office/drawing/2014/main" id="{045A7DFD-1222-7CBA-5454-8712EFB7BC06}"/>
              </a:ext>
            </a:extLst>
          </p:cNvPr>
          <p:cNvSpPr>
            <a:spLocks noGrp="1"/>
          </p:cNvSpPr>
          <p:nvPr>
            <p:ph idx="1"/>
          </p:nvPr>
        </p:nvSpPr>
        <p:spPr/>
        <p:txBody>
          <a:bodyPr/>
          <a:lstStyle/>
          <a:p>
            <a:r>
              <a:rPr lang="en-US" dirty="0"/>
              <a:t>Central of lots of IT companies</a:t>
            </a:r>
          </a:p>
          <a:p>
            <a:r>
              <a:rPr lang="en-US" dirty="0"/>
              <a:t>Finding hidden trends in data</a:t>
            </a:r>
          </a:p>
          <a:p>
            <a:r>
              <a:rPr lang="en-US" dirty="0"/>
              <a:t>Predicting outcomes</a:t>
            </a:r>
          </a:p>
          <a:p>
            <a:r>
              <a:rPr lang="en-US" dirty="0"/>
              <a:t>Image recognition</a:t>
            </a:r>
          </a:p>
          <a:p>
            <a:r>
              <a:rPr lang="en-US" dirty="0"/>
              <a:t>Natural language processing</a:t>
            </a:r>
          </a:p>
          <a:p>
            <a:endParaRPr lang="en-US" dirty="0"/>
          </a:p>
        </p:txBody>
      </p:sp>
    </p:spTree>
    <p:extLst>
      <p:ext uri="{BB962C8B-B14F-4D97-AF65-F5344CB8AC3E}">
        <p14:creationId xmlns:p14="http://schemas.microsoft.com/office/powerpoint/2010/main" val="545376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1D820D54-BD6C-B521-2FA7-4FB7D5D20D1B}"/>
              </a:ext>
            </a:extLst>
          </p:cNvPr>
          <p:cNvSpPr>
            <a:spLocks noGrp="1"/>
          </p:cNvSpPr>
          <p:nvPr>
            <p:ph type="title"/>
          </p:nvPr>
        </p:nvSpPr>
        <p:spPr/>
        <p:txBody>
          <a:bodyPr/>
          <a:lstStyle/>
          <a:p>
            <a:r>
              <a:rPr lang="en-US" dirty="0"/>
              <a:t>Why is Quantum computing interesting</a:t>
            </a:r>
          </a:p>
        </p:txBody>
      </p:sp>
      <p:sp>
        <p:nvSpPr>
          <p:cNvPr id="3" name="Plassholder for innhold 2">
            <a:extLst>
              <a:ext uri="{FF2B5EF4-FFF2-40B4-BE49-F238E27FC236}">
                <a16:creationId xmlns:a16="http://schemas.microsoft.com/office/drawing/2014/main" id="{E7CA8013-5B52-EF24-C463-7DB412949B89}"/>
              </a:ext>
            </a:extLst>
          </p:cNvPr>
          <p:cNvSpPr>
            <a:spLocks noGrp="1"/>
          </p:cNvSpPr>
          <p:nvPr>
            <p:ph idx="1"/>
          </p:nvPr>
        </p:nvSpPr>
        <p:spPr/>
        <p:txBody>
          <a:bodyPr/>
          <a:lstStyle/>
          <a:p>
            <a:r>
              <a:rPr lang="en-US" dirty="0"/>
              <a:t>Classical bits vs quantum bits</a:t>
            </a:r>
          </a:p>
          <a:p>
            <a:r>
              <a:rPr lang="en-US" dirty="0"/>
              <a:t>Superposition of states</a:t>
            </a:r>
          </a:p>
          <a:p>
            <a:r>
              <a:rPr lang="en-US" dirty="0"/>
              <a:t>Possible to revolutionize mathematical computations</a:t>
            </a:r>
          </a:p>
          <a:p>
            <a:pPr lvl="1"/>
            <a:r>
              <a:rPr lang="en-US" dirty="0"/>
              <a:t>Quantum computers are still under improvement, but algorithms are still constructed for near term quantum computers</a:t>
            </a:r>
          </a:p>
          <a:p>
            <a:r>
              <a:rPr lang="en-US" dirty="0"/>
              <a:t>Uses/promises: Fill in more keep it?</a:t>
            </a:r>
          </a:p>
          <a:p>
            <a:pPr lvl="1"/>
            <a:r>
              <a:rPr lang="en-US" dirty="0"/>
              <a:t>Optimization</a:t>
            </a:r>
          </a:p>
          <a:p>
            <a:pPr lvl="1"/>
            <a:r>
              <a:rPr lang="en-US" dirty="0"/>
              <a:t>Quantum chemistry</a:t>
            </a:r>
          </a:p>
          <a:p>
            <a:pPr lvl="1"/>
            <a:r>
              <a:rPr lang="en-US" dirty="0"/>
              <a:t>Cyber security</a:t>
            </a:r>
          </a:p>
        </p:txBody>
      </p:sp>
    </p:spTree>
    <p:extLst>
      <p:ext uri="{BB962C8B-B14F-4D97-AF65-F5344CB8AC3E}">
        <p14:creationId xmlns:p14="http://schemas.microsoft.com/office/powerpoint/2010/main" val="4252804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3BEBD78-4F99-5CF9-6B93-BE70961D231A}"/>
              </a:ext>
            </a:extLst>
          </p:cNvPr>
          <p:cNvSpPr>
            <a:spLocks noGrp="1"/>
          </p:cNvSpPr>
          <p:nvPr>
            <p:ph type="title"/>
          </p:nvPr>
        </p:nvSpPr>
        <p:spPr/>
        <p:txBody>
          <a:bodyPr/>
          <a:lstStyle/>
          <a:p>
            <a:r>
              <a:rPr lang="en-US" dirty="0"/>
              <a:t>Theory: Machine learning</a:t>
            </a:r>
          </a:p>
        </p:txBody>
      </p:sp>
      <p:sp>
        <p:nvSpPr>
          <p:cNvPr id="3" name="Plassholder for innhold 2">
            <a:extLst>
              <a:ext uri="{FF2B5EF4-FFF2-40B4-BE49-F238E27FC236}">
                <a16:creationId xmlns:a16="http://schemas.microsoft.com/office/drawing/2014/main" id="{11A636C0-A658-9A51-E592-E3F6CF0E1E90}"/>
              </a:ext>
            </a:extLst>
          </p:cNvPr>
          <p:cNvSpPr>
            <a:spLocks noGrp="1"/>
          </p:cNvSpPr>
          <p:nvPr>
            <p:ph idx="1"/>
          </p:nvPr>
        </p:nvSpPr>
        <p:spPr/>
        <p:txBody>
          <a:bodyPr/>
          <a:lstStyle/>
          <a:p>
            <a:r>
              <a:rPr lang="en-US" dirty="0"/>
              <a:t>Introduction in thesis</a:t>
            </a:r>
          </a:p>
          <a:p>
            <a:r>
              <a:rPr lang="en-US" dirty="0"/>
              <a:t>Main branches</a:t>
            </a:r>
          </a:p>
          <a:p>
            <a:pPr lvl="1"/>
            <a:r>
              <a:rPr lang="en-US" dirty="0"/>
              <a:t>Supervised learning</a:t>
            </a:r>
          </a:p>
          <a:p>
            <a:pPr lvl="1"/>
            <a:r>
              <a:rPr lang="en-US" dirty="0"/>
              <a:t>Unsupervised learning</a:t>
            </a:r>
          </a:p>
          <a:p>
            <a:pPr lvl="1"/>
            <a:r>
              <a:rPr lang="en-US" dirty="0"/>
              <a:t>Reinforcement learning</a:t>
            </a:r>
          </a:p>
          <a:p>
            <a:r>
              <a:rPr lang="en-US" dirty="0"/>
              <a:t>Overfitting and different methods and such?</a:t>
            </a:r>
          </a:p>
          <a:p>
            <a:pPr marL="0" indent="0">
              <a:buNone/>
            </a:pPr>
            <a:endParaRPr lang="en-US" dirty="0"/>
          </a:p>
        </p:txBody>
      </p:sp>
      <p:pic>
        <p:nvPicPr>
          <p:cNvPr id="4" name="Bilde 3">
            <a:extLst>
              <a:ext uri="{FF2B5EF4-FFF2-40B4-BE49-F238E27FC236}">
                <a16:creationId xmlns:a16="http://schemas.microsoft.com/office/drawing/2014/main" id="{2F9C997F-2899-00E7-CBF9-99874BD0C6B8}"/>
              </a:ext>
            </a:extLst>
          </p:cNvPr>
          <p:cNvPicPr>
            <a:picLocks noChangeAspect="1"/>
          </p:cNvPicPr>
          <p:nvPr/>
        </p:nvPicPr>
        <p:blipFill>
          <a:blip r:embed="rId2"/>
          <a:stretch>
            <a:fillRect/>
          </a:stretch>
        </p:blipFill>
        <p:spPr>
          <a:xfrm>
            <a:off x="5688004" y="1939834"/>
            <a:ext cx="4866785" cy="1847679"/>
          </a:xfrm>
          <a:prstGeom prst="rect">
            <a:avLst/>
          </a:prstGeom>
        </p:spPr>
      </p:pic>
      <p:sp>
        <p:nvSpPr>
          <p:cNvPr id="5" name="TekstSylinder 4">
            <a:extLst>
              <a:ext uri="{FF2B5EF4-FFF2-40B4-BE49-F238E27FC236}">
                <a16:creationId xmlns:a16="http://schemas.microsoft.com/office/drawing/2014/main" id="{0551ED8F-553A-010B-0180-C3F1EF171207}"/>
              </a:ext>
            </a:extLst>
          </p:cNvPr>
          <p:cNvSpPr txBox="1"/>
          <p:nvPr/>
        </p:nvSpPr>
        <p:spPr>
          <a:xfrm>
            <a:off x="0" y="6199632"/>
            <a:ext cx="11939451" cy="923330"/>
          </a:xfrm>
          <a:prstGeom prst="rect">
            <a:avLst/>
          </a:prstGeom>
          <a:noFill/>
        </p:spPr>
        <p:txBody>
          <a:bodyPr wrap="square" rtlCol="0">
            <a:spAutoFit/>
          </a:bodyPr>
          <a:lstStyle/>
          <a:p>
            <a:r>
              <a:rPr lang="en-US" dirty="0"/>
              <a:t>Figure citation: </a:t>
            </a:r>
            <a:r>
              <a:rPr lang="nb-NO" dirty="0" err="1"/>
              <a:t>Educative</a:t>
            </a:r>
            <a:r>
              <a:rPr lang="nb-NO" dirty="0"/>
              <a:t> </a:t>
            </a:r>
            <a:r>
              <a:rPr lang="nb-NO" dirty="0" err="1"/>
              <a:t>Answers</a:t>
            </a:r>
            <a:r>
              <a:rPr lang="nb-NO" dirty="0"/>
              <a:t> Team. </a:t>
            </a:r>
            <a:r>
              <a:rPr lang="nb-NO" i="1" dirty="0" err="1"/>
              <a:t>Overfitting</a:t>
            </a:r>
            <a:r>
              <a:rPr lang="nb-NO" i="1" dirty="0"/>
              <a:t> and underfitting (</a:t>
            </a:r>
            <a:r>
              <a:rPr lang="nb-NO" dirty="0" err="1"/>
              <a:t>https</a:t>
            </a:r>
            <a:r>
              <a:rPr lang="nb-NO" dirty="0"/>
              <a:t>://</a:t>
            </a:r>
            <a:r>
              <a:rPr lang="nb-NO" dirty="0" err="1"/>
              <a:t>www.educative.io</a:t>
            </a:r>
            <a:r>
              <a:rPr lang="nb-NO" dirty="0"/>
              <a:t>/</a:t>
            </a:r>
            <a:r>
              <a:rPr lang="nb-NO" dirty="0" err="1"/>
              <a:t>answers</a:t>
            </a:r>
            <a:r>
              <a:rPr lang="nb-NO" dirty="0"/>
              <a:t>/</a:t>
            </a:r>
            <a:r>
              <a:rPr lang="nb-NO" dirty="0" err="1"/>
              <a:t>overfitting</a:t>
            </a:r>
            <a:r>
              <a:rPr lang="nb-NO" dirty="0"/>
              <a:t>-and-underfitting. [Online; </a:t>
            </a:r>
            <a:r>
              <a:rPr lang="nb-NO" dirty="0" err="1"/>
              <a:t>accessed</a:t>
            </a:r>
            <a:r>
              <a:rPr lang="nb-NO" dirty="0"/>
              <a:t> June- 2022] </a:t>
            </a:r>
          </a:p>
          <a:p>
            <a:endParaRPr lang="en-US" dirty="0"/>
          </a:p>
        </p:txBody>
      </p:sp>
    </p:spTree>
    <p:extLst>
      <p:ext uri="{BB962C8B-B14F-4D97-AF65-F5344CB8AC3E}">
        <p14:creationId xmlns:p14="http://schemas.microsoft.com/office/powerpoint/2010/main" val="1855341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89A319E5-85A9-F047-A0E7-D599A68AF3FD}"/>
              </a:ext>
            </a:extLst>
          </p:cNvPr>
          <p:cNvSpPr>
            <a:spLocks noGrp="1"/>
          </p:cNvSpPr>
          <p:nvPr>
            <p:ph type="title"/>
          </p:nvPr>
        </p:nvSpPr>
        <p:spPr/>
        <p:txBody>
          <a:bodyPr/>
          <a:lstStyle/>
          <a:p>
            <a:r>
              <a:rPr lang="en-US" dirty="0"/>
              <a:t>Neural networks</a:t>
            </a:r>
          </a:p>
        </p:txBody>
      </p:sp>
      <p:sp>
        <p:nvSpPr>
          <p:cNvPr id="3" name="Plassholder for innhold 2">
            <a:extLst>
              <a:ext uri="{FF2B5EF4-FFF2-40B4-BE49-F238E27FC236}">
                <a16:creationId xmlns:a16="http://schemas.microsoft.com/office/drawing/2014/main" id="{75C76960-B1CE-D985-4AB6-40CB23407A2F}"/>
              </a:ext>
            </a:extLst>
          </p:cNvPr>
          <p:cNvSpPr>
            <a:spLocks noGrp="1"/>
          </p:cNvSpPr>
          <p:nvPr>
            <p:ph idx="1"/>
          </p:nvPr>
        </p:nvSpPr>
        <p:spPr/>
        <p:txBody>
          <a:bodyPr/>
          <a:lstStyle/>
          <a:p>
            <a:r>
              <a:rPr lang="en-US" dirty="0"/>
              <a:t>Mention neural networks</a:t>
            </a:r>
          </a:p>
        </p:txBody>
      </p:sp>
      <p:pic>
        <p:nvPicPr>
          <p:cNvPr id="4" name="Bilde 3">
            <a:extLst>
              <a:ext uri="{FF2B5EF4-FFF2-40B4-BE49-F238E27FC236}">
                <a16:creationId xmlns:a16="http://schemas.microsoft.com/office/drawing/2014/main" id="{20F2CEC0-B15A-8167-EFB4-364599EA1730}"/>
              </a:ext>
            </a:extLst>
          </p:cNvPr>
          <p:cNvPicPr>
            <a:picLocks noChangeAspect="1"/>
          </p:cNvPicPr>
          <p:nvPr/>
        </p:nvPicPr>
        <p:blipFill>
          <a:blip r:embed="rId2"/>
          <a:stretch>
            <a:fillRect/>
          </a:stretch>
        </p:blipFill>
        <p:spPr>
          <a:xfrm>
            <a:off x="3311434" y="2655423"/>
            <a:ext cx="5569132" cy="3029340"/>
          </a:xfrm>
          <a:prstGeom prst="rect">
            <a:avLst/>
          </a:prstGeom>
        </p:spPr>
      </p:pic>
      <p:sp>
        <p:nvSpPr>
          <p:cNvPr id="5" name="TekstSylinder 4">
            <a:extLst>
              <a:ext uri="{FF2B5EF4-FFF2-40B4-BE49-F238E27FC236}">
                <a16:creationId xmlns:a16="http://schemas.microsoft.com/office/drawing/2014/main" id="{B22B18EA-1003-88A0-1E4A-6DB8D22854D5}"/>
              </a:ext>
            </a:extLst>
          </p:cNvPr>
          <p:cNvSpPr txBox="1"/>
          <p:nvPr/>
        </p:nvSpPr>
        <p:spPr>
          <a:xfrm>
            <a:off x="0" y="6199632"/>
            <a:ext cx="11939451" cy="923330"/>
          </a:xfrm>
          <a:prstGeom prst="rect">
            <a:avLst/>
          </a:prstGeom>
          <a:noFill/>
        </p:spPr>
        <p:txBody>
          <a:bodyPr wrap="square" rtlCol="0">
            <a:spAutoFit/>
          </a:bodyPr>
          <a:lstStyle/>
          <a:p>
            <a:r>
              <a:rPr lang="en-US" dirty="0"/>
              <a:t>Figure citation: </a:t>
            </a:r>
            <a:r>
              <a:rPr lang="en-US" dirty="0" err="1"/>
              <a:t>Bre</a:t>
            </a:r>
            <a:r>
              <a:rPr lang="en-US" dirty="0"/>
              <a:t>, F., Gimenez, J. M. &amp; </a:t>
            </a:r>
            <a:r>
              <a:rPr lang="en-US" dirty="0" err="1"/>
              <a:t>Fachinotti</a:t>
            </a:r>
            <a:r>
              <a:rPr lang="en-US" dirty="0"/>
              <a:t>, V. D. Prediction of wind pressure coefficients on building surfaces using artificial neural networks. Energy and Buildings vol. 158, 1429 (2018) </a:t>
            </a:r>
          </a:p>
          <a:p>
            <a:endParaRPr lang="en-US" dirty="0"/>
          </a:p>
        </p:txBody>
      </p:sp>
    </p:spTree>
    <p:extLst>
      <p:ext uri="{BB962C8B-B14F-4D97-AF65-F5344CB8AC3E}">
        <p14:creationId xmlns:p14="http://schemas.microsoft.com/office/powerpoint/2010/main" val="640084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Bilde 3">
            <a:extLst>
              <a:ext uri="{FF2B5EF4-FFF2-40B4-BE49-F238E27FC236}">
                <a16:creationId xmlns:a16="http://schemas.microsoft.com/office/drawing/2014/main" id="{35A7C65C-8FFD-834B-B608-39365DB37DC0}"/>
              </a:ext>
            </a:extLst>
          </p:cNvPr>
          <p:cNvPicPr>
            <a:picLocks noChangeAspect="1"/>
          </p:cNvPicPr>
          <p:nvPr/>
        </p:nvPicPr>
        <p:blipFill>
          <a:blip r:embed="rId2"/>
          <a:stretch>
            <a:fillRect/>
          </a:stretch>
        </p:blipFill>
        <p:spPr>
          <a:xfrm>
            <a:off x="1390250" y="4176848"/>
            <a:ext cx="2969147" cy="598820"/>
          </a:xfrm>
          <a:prstGeom prst="rect">
            <a:avLst/>
          </a:prstGeom>
        </p:spPr>
      </p:pic>
      <p:sp>
        <p:nvSpPr>
          <p:cNvPr id="3" name="Plassholder for innhold 2">
            <a:extLst>
              <a:ext uri="{FF2B5EF4-FFF2-40B4-BE49-F238E27FC236}">
                <a16:creationId xmlns:a16="http://schemas.microsoft.com/office/drawing/2014/main" id="{9A982E7D-8F3B-4244-8419-36200BF2C175}"/>
              </a:ext>
            </a:extLst>
          </p:cNvPr>
          <p:cNvSpPr>
            <a:spLocks noGrp="1"/>
          </p:cNvSpPr>
          <p:nvPr>
            <p:ph idx="1"/>
          </p:nvPr>
        </p:nvSpPr>
        <p:spPr>
          <a:xfrm>
            <a:off x="1126260" y="1857176"/>
            <a:ext cx="4730451" cy="4636581"/>
          </a:xfrm>
        </p:spPr>
        <p:txBody>
          <a:bodyPr>
            <a:normAutofit/>
          </a:bodyPr>
          <a:lstStyle/>
          <a:p>
            <a:r>
              <a:rPr lang="en-US" sz="1500" dirty="0"/>
              <a:t>Powerful framework for modelling probability distributions.</a:t>
            </a:r>
          </a:p>
          <a:p>
            <a:r>
              <a:rPr lang="en-US" sz="1500" dirty="0"/>
              <a:t>Undirected graph structure- Store information in connection weights and biases</a:t>
            </a:r>
          </a:p>
          <a:p>
            <a:r>
              <a:rPr lang="en-US" sz="1500" dirty="0"/>
              <a:t>Stochastic generative neural network, with visible- and hidden nodes(layers)</a:t>
            </a:r>
          </a:p>
          <a:p>
            <a:r>
              <a:rPr lang="en-US" sz="1500" dirty="0"/>
              <a:t>Network structure linked to an energy function which facilitates probability distributions over possible node configurations:</a:t>
            </a:r>
          </a:p>
          <a:p>
            <a:endParaRPr lang="en-US" sz="1500" dirty="0"/>
          </a:p>
          <a:p>
            <a:r>
              <a:rPr lang="en-US" sz="1500" dirty="0"/>
              <a:t>Probability to observe certain configuration</a:t>
            </a:r>
          </a:p>
          <a:p>
            <a:endParaRPr lang="en-US" sz="1500" dirty="0"/>
          </a:p>
          <a:p>
            <a:endParaRPr lang="en-US" sz="1500" dirty="0"/>
          </a:p>
          <a:p>
            <a:r>
              <a:rPr lang="en-US" sz="1500" dirty="0"/>
              <a:t>Optimizing loss function</a:t>
            </a:r>
          </a:p>
        </p:txBody>
      </p:sp>
      <p:sp>
        <p:nvSpPr>
          <p:cNvPr id="2" name="Tittel 1">
            <a:extLst>
              <a:ext uri="{FF2B5EF4-FFF2-40B4-BE49-F238E27FC236}">
                <a16:creationId xmlns:a16="http://schemas.microsoft.com/office/drawing/2014/main" id="{B8F198C7-EF24-5D4A-89BA-61719261664B}"/>
              </a:ext>
            </a:extLst>
          </p:cNvPr>
          <p:cNvSpPr>
            <a:spLocks noGrp="1"/>
          </p:cNvSpPr>
          <p:nvPr>
            <p:ph type="title"/>
          </p:nvPr>
        </p:nvSpPr>
        <p:spPr>
          <a:xfrm>
            <a:off x="1069848" y="219446"/>
            <a:ext cx="4730451" cy="1637730"/>
          </a:xfrm>
        </p:spPr>
        <p:txBody>
          <a:bodyPr>
            <a:normAutofit/>
          </a:bodyPr>
          <a:lstStyle/>
          <a:p>
            <a:r>
              <a:rPr lang="en-US" sz="4400" dirty="0"/>
              <a:t>Classical Boltzmann machines</a:t>
            </a:r>
          </a:p>
        </p:txBody>
      </p:sp>
      <p:sp>
        <p:nvSpPr>
          <p:cNvPr id="145" name="Freeform: Shape 144">
            <a:extLst>
              <a:ext uri="{FF2B5EF4-FFF2-40B4-BE49-F238E27FC236}">
                <a16:creationId xmlns:a16="http://schemas.microsoft.com/office/drawing/2014/main" id="{B16070FD-9EB8-4AC8-A8E2-267228385B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4" y="0"/>
            <a:ext cx="6278877" cy="6858000"/>
          </a:xfrm>
          <a:custGeom>
            <a:avLst/>
            <a:gdLst>
              <a:gd name="connsiteX0" fmla="*/ 45571 w 6278877"/>
              <a:gd name="connsiteY0" fmla="*/ 0 h 6858000"/>
              <a:gd name="connsiteX1" fmla="*/ 6278877 w 6278877"/>
              <a:gd name="connsiteY1" fmla="*/ 0 h 6858000"/>
              <a:gd name="connsiteX2" fmla="*/ 6278877 w 6278877"/>
              <a:gd name="connsiteY2" fmla="*/ 6858000 h 6858000"/>
              <a:gd name="connsiteX3" fmla="*/ 3292307 w 6278877"/>
              <a:gd name="connsiteY3" fmla="*/ 6858000 h 6858000"/>
              <a:gd name="connsiteX4" fmla="*/ 3181525 w 6278877"/>
              <a:gd name="connsiteY4" fmla="*/ 6786980 h 6858000"/>
              <a:gd name="connsiteX5" fmla="*/ 0 w 6278877"/>
              <a:gd name="connsiteY5" fmla="*/ 803252 h 6858000"/>
              <a:gd name="connsiteX6" fmla="*/ 37255 w 6278877"/>
              <a:gd name="connsiteY6" fmla="*/ 65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a:extLst>
              <a:ext uri="{FF2B5EF4-FFF2-40B4-BE49-F238E27FC236}">
                <a16:creationId xmlns:a16="http://schemas.microsoft.com/office/drawing/2014/main" id="{F46B91D0-EADE-294C-91E9-BCE9F2862A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1" b="4008"/>
          <a:stretch/>
        </p:blipFill>
        <p:spPr bwMode="auto">
          <a:xfrm>
            <a:off x="7358063" y="0"/>
            <a:ext cx="4833937" cy="4391538"/>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pic>
        <p:nvPicPr>
          <p:cNvPr id="5" name="Bilde 4">
            <a:extLst>
              <a:ext uri="{FF2B5EF4-FFF2-40B4-BE49-F238E27FC236}">
                <a16:creationId xmlns:a16="http://schemas.microsoft.com/office/drawing/2014/main" id="{2BCE3AAC-D840-4841-A8AD-957D97CD8553}"/>
              </a:ext>
            </a:extLst>
          </p:cNvPr>
          <p:cNvPicPr>
            <a:picLocks noChangeAspect="1"/>
          </p:cNvPicPr>
          <p:nvPr/>
        </p:nvPicPr>
        <p:blipFill>
          <a:blip r:embed="rId4"/>
          <a:stretch>
            <a:fillRect/>
          </a:stretch>
        </p:blipFill>
        <p:spPr>
          <a:xfrm>
            <a:off x="1390250" y="5024062"/>
            <a:ext cx="2079902" cy="676794"/>
          </a:xfrm>
          <a:prstGeom prst="rect">
            <a:avLst/>
          </a:prstGeom>
        </p:spPr>
      </p:pic>
      <p:sp>
        <p:nvSpPr>
          <p:cNvPr id="6" name="TekstSylinder 5">
            <a:extLst>
              <a:ext uri="{FF2B5EF4-FFF2-40B4-BE49-F238E27FC236}">
                <a16:creationId xmlns:a16="http://schemas.microsoft.com/office/drawing/2014/main" id="{0BE1DA1D-9D53-EBC0-257E-DACEE474C9EE}"/>
              </a:ext>
            </a:extLst>
          </p:cNvPr>
          <p:cNvSpPr txBox="1"/>
          <p:nvPr/>
        </p:nvSpPr>
        <p:spPr>
          <a:xfrm>
            <a:off x="126274" y="5972546"/>
            <a:ext cx="11939451" cy="1477328"/>
          </a:xfrm>
          <a:prstGeom prst="rect">
            <a:avLst/>
          </a:prstGeom>
          <a:noFill/>
        </p:spPr>
        <p:txBody>
          <a:bodyPr wrap="square" rtlCol="0">
            <a:spAutoFit/>
          </a:bodyPr>
          <a:lstStyle/>
          <a:p>
            <a:r>
              <a:rPr lang="en-US" dirty="0"/>
              <a:t>Figure citation: </a:t>
            </a:r>
            <a:r>
              <a:rPr lang="nb-NO" dirty="0" err="1"/>
              <a:t>Commons</a:t>
            </a:r>
            <a:r>
              <a:rPr lang="nb-NO" dirty="0"/>
              <a:t>, W. </a:t>
            </a:r>
            <a:r>
              <a:rPr lang="nb-NO" i="1" dirty="0"/>
              <a:t>File:Boltzmannexamplev1.png — Wikimedia </a:t>
            </a:r>
            <a:r>
              <a:rPr lang="nb-NO" i="1" dirty="0" err="1"/>
              <a:t>Commons</a:t>
            </a:r>
            <a:r>
              <a:rPr lang="nb-NO" i="1" dirty="0"/>
              <a:t>, </a:t>
            </a:r>
            <a:r>
              <a:rPr lang="nb-NO" i="1" dirty="0" err="1"/>
              <a:t>the</a:t>
            </a:r>
            <a:r>
              <a:rPr lang="nb-NO" i="1" dirty="0"/>
              <a:t> </a:t>
            </a:r>
            <a:r>
              <a:rPr lang="nb-NO" i="1" dirty="0" err="1"/>
              <a:t>free</a:t>
            </a:r>
            <a:r>
              <a:rPr lang="nb-NO" i="1" dirty="0"/>
              <a:t> media </a:t>
            </a:r>
            <a:r>
              <a:rPr lang="nb-NO" i="1" dirty="0" err="1"/>
              <a:t>repository</a:t>
            </a:r>
            <a:r>
              <a:rPr lang="nb-NO" i="1" dirty="0"/>
              <a:t> </a:t>
            </a:r>
            <a:r>
              <a:rPr lang="nb-NO" dirty="0" err="1"/>
              <a:t>https</a:t>
            </a:r>
            <a:r>
              <a:rPr lang="nb-NO" dirty="0"/>
              <a:t>://</a:t>
            </a:r>
            <a:r>
              <a:rPr lang="nb-NO" dirty="0" err="1"/>
              <a:t>commons.wikimedia.org</a:t>
            </a:r>
            <a:r>
              <a:rPr lang="nb-NO" dirty="0"/>
              <a:t>/w/</a:t>
            </a:r>
            <a:r>
              <a:rPr lang="nb-NO" dirty="0" err="1"/>
              <a:t>index.php</a:t>
            </a:r>
            <a:r>
              <a:rPr lang="nb-NO" dirty="0"/>
              <a:t>? </a:t>
            </a:r>
            <a:r>
              <a:rPr lang="nb-NO" dirty="0" err="1"/>
              <a:t>title</a:t>
            </a:r>
            <a:r>
              <a:rPr lang="nb-NO" dirty="0"/>
              <a:t>=File:Boltzmannexamplev1.png&amp;oldid=560934009. [Online; </a:t>
            </a:r>
            <a:r>
              <a:rPr lang="nb-NO" dirty="0" err="1"/>
              <a:t>accessed</a:t>
            </a:r>
            <a:r>
              <a:rPr lang="nb-NO" dirty="0"/>
              <a:t> Jul-2021]. (2012) </a:t>
            </a:r>
          </a:p>
          <a:p>
            <a:endParaRPr lang="nb-NO" dirty="0"/>
          </a:p>
          <a:p>
            <a:endParaRPr lang="en-US" dirty="0"/>
          </a:p>
        </p:txBody>
      </p:sp>
    </p:spTree>
    <p:extLst>
      <p:ext uri="{BB962C8B-B14F-4D97-AF65-F5344CB8AC3E}">
        <p14:creationId xmlns:p14="http://schemas.microsoft.com/office/powerpoint/2010/main" val="3394141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67B3E78-D40E-AC7D-237D-14E9D15E3927}"/>
              </a:ext>
            </a:extLst>
          </p:cNvPr>
          <p:cNvSpPr>
            <a:spLocks noGrp="1"/>
          </p:cNvSpPr>
          <p:nvPr>
            <p:ph type="title"/>
          </p:nvPr>
        </p:nvSpPr>
        <p:spPr/>
        <p:txBody>
          <a:bodyPr/>
          <a:lstStyle/>
          <a:p>
            <a:r>
              <a:rPr lang="en-US" dirty="0"/>
              <a:t>Theory: Quantum Computing</a:t>
            </a:r>
          </a:p>
        </p:txBody>
      </p:sp>
      <mc:AlternateContent xmlns:mc="http://schemas.openxmlformats.org/markup-compatibility/2006">
        <mc:Choice xmlns:a14="http://schemas.microsoft.com/office/drawing/2010/main" Requires="a14">
          <p:sp>
            <p:nvSpPr>
              <p:cNvPr id="3" name="Plassholder for innhold 2">
                <a:extLst>
                  <a:ext uri="{FF2B5EF4-FFF2-40B4-BE49-F238E27FC236}">
                    <a16:creationId xmlns:a16="http://schemas.microsoft.com/office/drawing/2014/main" id="{AD579C27-6F0E-FBEB-7AC3-F9BCC1F10F91}"/>
                  </a:ext>
                </a:extLst>
              </p:cNvPr>
              <p:cNvSpPr>
                <a:spLocks noGrp="1"/>
              </p:cNvSpPr>
              <p:nvPr>
                <p:ph idx="1"/>
              </p:nvPr>
            </p:nvSpPr>
            <p:spPr/>
            <p:txBody>
              <a:bodyPr>
                <a:normAutofit/>
              </a:bodyPr>
              <a:lstStyle/>
              <a:p>
                <a:r>
                  <a:rPr lang="en-US" dirty="0"/>
                  <a:t>Qubits instead of bits</a:t>
                </a:r>
              </a:p>
              <a:p>
                <a:r>
                  <a:rPr lang="en-US" dirty="0"/>
                  <a:t>Defining states </a:t>
                </a:r>
                <a14:m>
                  <m:oMath xmlns:m="http://schemas.openxmlformats.org/officeDocument/2006/math">
                    <m:d>
                      <m:dPr>
                        <m:begChr m:val="|"/>
                        <m:endChr m:val="⟩"/>
                        <m:ctrlPr>
                          <a:rPr lang="nb-NO" b="0" i="0" smtClean="0">
                            <a:latin typeface="Cambria Math" panose="02040503050406030204" pitchFamily="18" charset="0"/>
                          </a:rPr>
                        </m:ctrlPr>
                      </m:dPr>
                      <m:e>
                        <m:r>
                          <a:rPr lang="nb-NO" b="0" i="1" smtClean="0">
                            <a:latin typeface="Cambria Math" panose="02040503050406030204" pitchFamily="18" charset="0"/>
                          </a:rPr>
                          <m:t>0</m:t>
                        </m:r>
                      </m:e>
                    </m:d>
                    <m:r>
                      <a:rPr lang="nb-NO" b="0" i="1" smtClean="0">
                        <a:latin typeface="Cambria Math" panose="02040503050406030204" pitchFamily="18" charset="0"/>
                      </a:rPr>
                      <m:t>=</m:t>
                    </m:r>
                    <m:d>
                      <m:dPr>
                        <m:begChr m:val="["/>
                        <m:endChr m:val="]"/>
                        <m:ctrlPr>
                          <a:rPr lang="nb-NO" b="0" i="1" smtClean="0">
                            <a:latin typeface="Cambria Math" panose="02040503050406030204" pitchFamily="18" charset="0"/>
                          </a:rPr>
                        </m:ctrlPr>
                      </m:dPr>
                      <m:e>
                        <m:eqArr>
                          <m:eqArrPr>
                            <m:ctrlPr>
                              <a:rPr lang="nb-NO" b="0" i="1" smtClean="0">
                                <a:latin typeface="Cambria Math" panose="02040503050406030204" pitchFamily="18" charset="0"/>
                              </a:rPr>
                            </m:ctrlPr>
                          </m:eqArrPr>
                          <m:e>
                            <m:r>
                              <a:rPr lang="nb-NO" b="0" i="1" smtClean="0">
                                <a:latin typeface="Cambria Math" panose="02040503050406030204" pitchFamily="18" charset="0"/>
                              </a:rPr>
                              <m:t>1</m:t>
                            </m:r>
                          </m:e>
                          <m:e>
                            <m:r>
                              <a:rPr lang="nb-NO" b="0" i="1" smtClean="0">
                                <a:latin typeface="Cambria Math" panose="02040503050406030204" pitchFamily="18" charset="0"/>
                              </a:rPr>
                              <m:t>0</m:t>
                            </m:r>
                          </m:e>
                        </m:eqArr>
                      </m:e>
                    </m:d>
                    <m:r>
                      <a:rPr lang="nb-NO" b="0" i="0" smtClean="0">
                        <a:latin typeface="Cambria Math" panose="02040503050406030204" pitchFamily="18" charset="0"/>
                      </a:rPr>
                      <m:t>,</m:t>
                    </m:r>
                  </m:oMath>
                </a14:m>
                <a:r>
                  <a:rPr lang="en-US" dirty="0"/>
                  <a:t> </a:t>
                </a:r>
                <a14:m>
                  <m:oMath xmlns:m="http://schemas.openxmlformats.org/officeDocument/2006/math">
                    <m:d>
                      <m:dPr>
                        <m:begChr m:val="|"/>
                        <m:endChr m:val="⟩"/>
                        <m:ctrlPr>
                          <a:rPr lang="nb-NO" i="1">
                            <a:latin typeface="Cambria Math" panose="02040503050406030204" pitchFamily="18" charset="0"/>
                          </a:rPr>
                        </m:ctrlPr>
                      </m:dPr>
                      <m:e>
                        <m:r>
                          <a:rPr lang="nb-NO" b="0" i="1" smtClean="0">
                            <a:latin typeface="Cambria Math" panose="02040503050406030204" pitchFamily="18" charset="0"/>
                          </a:rPr>
                          <m:t>1</m:t>
                        </m:r>
                      </m:e>
                    </m:d>
                    <m:r>
                      <a:rPr lang="nb-NO" i="1">
                        <a:latin typeface="Cambria Math" panose="02040503050406030204" pitchFamily="18" charset="0"/>
                      </a:rPr>
                      <m:t>=</m:t>
                    </m:r>
                    <m:d>
                      <m:dPr>
                        <m:begChr m:val="["/>
                        <m:endChr m:val="]"/>
                        <m:ctrlPr>
                          <a:rPr lang="nb-NO" i="1">
                            <a:latin typeface="Cambria Math" panose="02040503050406030204" pitchFamily="18" charset="0"/>
                          </a:rPr>
                        </m:ctrlPr>
                      </m:dPr>
                      <m:e>
                        <m:eqArr>
                          <m:eqArrPr>
                            <m:ctrlPr>
                              <a:rPr lang="nb-NO" i="1">
                                <a:latin typeface="Cambria Math" panose="02040503050406030204" pitchFamily="18" charset="0"/>
                              </a:rPr>
                            </m:ctrlPr>
                          </m:eqArrPr>
                          <m:e>
                            <m:r>
                              <a:rPr lang="nb-NO" b="0" i="1" smtClean="0">
                                <a:latin typeface="Cambria Math" panose="02040503050406030204" pitchFamily="18" charset="0"/>
                              </a:rPr>
                              <m:t>0</m:t>
                            </m:r>
                          </m:e>
                          <m:e>
                            <m:r>
                              <a:rPr lang="nb-NO" b="0" i="1" smtClean="0">
                                <a:latin typeface="Cambria Math" panose="02040503050406030204" pitchFamily="18" charset="0"/>
                              </a:rPr>
                              <m:t>1</m:t>
                            </m:r>
                          </m:e>
                        </m:eqArr>
                      </m:e>
                    </m:d>
                  </m:oMath>
                </a14:m>
                <a:r>
                  <a:rPr lang="en-US" dirty="0"/>
                  <a:t>.</a:t>
                </a:r>
              </a:p>
              <a:p>
                <a:r>
                  <a:rPr lang="en-US" dirty="0"/>
                  <a:t>Linear combinations: </a:t>
                </a:r>
                <a14:m>
                  <m:oMath xmlns:m="http://schemas.openxmlformats.org/officeDocument/2006/math">
                    <m:d>
                      <m:dPr>
                        <m:begChr m:val="|"/>
                        <m:endChr m:val="⟩"/>
                        <m:ctrlPr>
                          <a:rPr lang="nb-NO" i="1" smtClean="0">
                            <a:latin typeface="Cambria Math" panose="02040503050406030204" pitchFamily="18" charset="0"/>
                          </a:rPr>
                        </m:ctrlPr>
                      </m:dPr>
                      <m:e>
                        <m:r>
                          <a:rPr lang="nb-NO" i="1" smtClean="0">
                            <a:latin typeface="Cambria Math" panose="02040503050406030204" pitchFamily="18" charset="0"/>
                          </a:rPr>
                          <m:t>𝜓</m:t>
                        </m:r>
                      </m:e>
                    </m:d>
                    <m:r>
                      <a:rPr lang="nb-NO" i="1">
                        <a:latin typeface="Cambria Math" panose="02040503050406030204" pitchFamily="18" charset="0"/>
                      </a:rPr>
                      <m:t>=</m:t>
                    </m:r>
                    <m:r>
                      <a:rPr lang="nb-NO" i="1" smtClean="0">
                        <a:latin typeface="Cambria Math" panose="02040503050406030204" pitchFamily="18" charset="0"/>
                      </a:rPr>
                      <m:t>𝛼</m:t>
                    </m:r>
                    <m:d>
                      <m:dPr>
                        <m:begChr m:val="|"/>
                        <m:endChr m:val="⟩"/>
                        <m:ctrlPr>
                          <a:rPr lang="nb-NO" i="1" smtClean="0">
                            <a:latin typeface="Cambria Math" panose="02040503050406030204" pitchFamily="18" charset="0"/>
                          </a:rPr>
                        </m:ctrlPr>
                      </m:dPr>
                      <m:e>
                        <m:r>
                          <a:rPr lang="nb-NO" i="1">
                            <a:latin typeface="Cambria Math" panose="02040503050406030204" pitchFamily="18" charset="0"/>
                          </a:rPr>
                          <m:t>0</m:t>
                        </m:r>
                      </m:e>
                    </m:d>
                    <m:r>
                      <a:rPr lang="nb-NO" i="1">
                        <a:latin typeface="Cambria Math" panose="02040503050406030204" pitchFamily="18" charset="0"/>
                      </a:rPr>
                      <m:t>+</m:t>
                    </m:r>
                    <m:r>
                      <a:rPr lang="nb-NO" i="1" smtClean="0">
                        <a:latin typeface="Cambria Math" panose="02040503050406030204" pitchFamily="18" charset="0"/>
                      </a:rPr>
                      <m:t>𝛽</m:t>
                    </m:r>
                    <m:d>
                      <m:dPr>
                        <m:begChr m:val="|"/>
                        <m:endChr m:val="⟩"/>
                        <m:ctrlPr>
                          <a:rPr lang="nb-NO" i="1" smtClean="0">
                            <a:latin typeface="Cambria Math" panose="02040503050406030204" pitchFamily="18" charset="0"/>
                          </a:rPr>
                        </m:ctrlPr>
                      </m:dPr>
                      <m:e>
                        <m:r>
                          <a:rPr lang="nb-NO" i="1">
                            <a:latin typeface="Cambria Math" panose="02040503050406030204" pitchFamily="18" charset="0"/>
                          </a:rPr>
                          <m:t>1</m:t>
                        </m:r>
                      </m:e>
                    </m:d>
                    <m:r>
                      <a:rPr lang="nb-NO" b="0" i="0" smtClean="0">
                        <a:latin typeface="Cambria Math" panose="02040503050406030204" pitchFamily="18" charset="0"/>
                      </a:rPr>
                      <m:t>.</m:t>
                    </m:r>
                  </m:oMath>
                </a14:m>
                <a:endParaRPr lang="en-US" dirty="0"/>
              </a:p>
              <a:p>
                <a:pPr lvl="1"/>
                <a14:m>
                  <m:oMath xmlns:m="http://schemas.openxmlformats.org/officeDocument/2006/math">
                    <m:sSup>
                      <m:sSupPr>
                        <m:ctrlPr>
                          <a:rPr lang="nb-NO" i="1" smtClean="0">
                            <a:latin typeface="Cambria Math" panose="02040503050406030204" pitchFamily="18" charset="0"/>
                          </a:rPr>
                        </m:ctrlPr>
                      </m:sSupPr>
                      <m:e>
                        <m:d>
                          <m:dPr>
                            <m:begChr m:val="|"/>
                            <m:endChr m:val="|"/>
                            <m:ctrlPr>
                              <a:rPr lang="nb-NO" i="1" smtClean="0">
                                <a:latin typeface="Cambria Math" panose="02040503050406030204" pitchFamily="18" charset="0"/>
                              </a:rPr>
                            </m:ctrlPr>
                          </m:dPr>
                          <m:e>
                            <m:r>
                              <a:rPr lang="nb-NO" i="1" smtClean="0">
                                <a:latin typeface="Cambria Math" panose="02040503050406030204" pitchFamily="18" charset="0"/>
                              </a:rPr>
                              <m:t>𝛼</m:t>
                            </m:r>
                          </m:e>
                        </m:d>
                      </m:e>
                      <m:sup>
                        <m:r>
                          <a:rPr lang="nb-NO" b="0" i="1" smtClean="0">
                            <a:latin typeface="Cambria Math" panose="02040503050406030204" pitchFamily="18" charset="0"/>
                          </a:rPr>
                          <m:t>2</m:t>
                        </m:r>
                      </m:sup>
                    </m:sSup>
                    <m:r>
                      <a:rPr lang="nb-NO" i="1">
                        <a:latin typeface="Cambria Math" panose="02040503050406030204" pitchFamily="18" charset="0"/>
                      </a:rPr>
                      <m:t>+</m:t>
                    </m:r>
                    <m:sSup>
                      <m:sSupPr>
                        <m:ctrlPr>
                          <a:rPr lang="nb-NO" i="1" smtClean="0">
                            <a:latin typeface="Cambria Math" panose="02040503050406030204" pitchFamily="18" charset="0"/>
                          </a:rPr>
                        </m:ctrlPr>
                      </m:sSupPr>
                      <m:e>
                        <m:d>
                          <m:dPr>
                            <m:begChr m:val="|"/>
                            <m:endChr m:val="|"/>
                            <m:ctrlPr>
                              <a:rPr lang="nb-NO" i="1" smtClean="0">
                                <a:latin typeface="Cambria Math" panose="02040503050406030204" pitchFamily="18" charset="0"/>
                              </a:rPr>
                            </m:ctrlPr>
                          </m:dPr>
                          <m:e>
                            <m:r>
                              <a:rPr lang="nb-NO" i="1" smtClean="0">
                                <a:latin typeface="Cambria Math" panose="02040503050406030204" pitchFamily="18" charset="0"/>
                              </a:rPr>
                              <m:t>𝛽</m:t>
                            </m:r>
                          </m:e>
                        </m:d>
                      </m:e>
                      <m:sup>
                        <m:r>
                          <a:rPr lang="nb-NO" b="0" i="1" smtClean="0">
                            <a:latin typeface="Cambria Math" panose="02040503050406030204" pitchFamily="18" charset="0"/>
                          </a:rPr>
                          <m:t>2</m:t>
                        </m:r>
                      </m:sup>
                    </m:sSup>
                    <m:r>
                      <a:rPr lang="nb-NO" i="1">
                        <a:latin typeface="Cambria Math" panose="02040503050406030204" pitchFamily="18" charset="0"/>
                      </a:rPr>
                      <m:t>=1</m:t>
                    </m:r>
                  </m:oMath>
                </a14:m>
                <a:r>
                  <a:rPr lang="en-US" dirty="0"/>
                  <a:t>.</a:t>
                </a:r>
              </a:p>
              <a:p>
                <a:r>
                  <a:rPr lang="en-US" dirty="0"/>
                  <a:t>Qubit system expressed as tensor products of qubits</a:t>
                </a:r>
              </a:p>
              <a:p>
                <a:pPr lvl="1"/>
                <a14:m>
                  <m:oMath xmlns:m="http://schemas.openxmlformats.org/officeDocument/2006/math">
                    <m:d>
                      <m:dPr>
                        <m:begChr m:val="|"/>
                        <m:endChr m:val="⟩"/>
                        <m:ctrlPr>
                          <a:rPr lang="nb-NO" i="1" smtClean="0">
                            <a:latin typeface="Cambria Math" panose="02040503050406030204" pitchFamily="18" charset="0"/>
                          </a:rPr>
                        </m:ctrlPr>
                      </m:dPr>
                      <m:e>
                        <m:sSub>
                          <m:sSubPr>
                            <m:ctrlPr>
                              <a:rPr lang="nb-NO" i="1" smtClean="0">
                                <a:latin typeface="Cambria Math" panose="02040503050406030204" pitchFamily="18" charset="0"/>
                              </a:rPr>
                            </m:ctrlPr>
                          </m:sSubPr>
                          <m:e>
                            <m:r>
                              <a:rPr lang="nb-NO" i="1" smtClean="0">
                                <a:latin typeface="Cambria Math" panose="02040503050406030204" pitchFamily="18" charset="0"/>
                              </a:rPr>
                              <m:t>𝜓</m:t>
                            </m:r>
                          </m:e>
                          <m:sub>
                            <m:r>
                              <a:rPr lang="nb-NO" b="0" i="1" smtClean="0">
                                <a:latin typeface="Cambria Math" panose="02040503050406030204" pitchFamily="18" charset="0"/>
                              </a:rPr>
                              <m:t>1</m:t>
                            </m:r>
                          </m:sub>
                        </m:sSub>
                      </m:e>
                    </m:d>
                    <m:r>
                      <a:rPr lang="nb-NO" i="1" smtClean="0">
                        <a:latin typeface="Cambria Math" panose="02040503050406030204" pitchFamily="18" charset="0"/>
                      </a:rPr>
                      <m:t>⊗</m:t>
                    </m:r>
                    <m:d>
                      <m:dPr>
                        <m:begChr m:val="|"/>
                        <m:endChr m:val="⟩"/>
                        <m:ctrlPr>
                          <a:rPr lang="nb-NO" i="1" smtClean="0">
                            <a:latin typeface="Cambria Math" panose="02040503050406030204" pitchFamily="18" charset="0"/>
                          </a:rPr>
                        </m:ctrlPr>
                      </m:dPr>
                      <m:e>
                        <m:sSub>
                          <m:sSubPr>
                            <m:ctrlPr>
                              <a:rPr lang="nb-NO" i="1" smtClean="0">
                                <a:latin typeface="Cambria Math" panose="02040503050406030204" pitchFamily="18" charset="0"/>
                              </a:rPr>
                            </m:ctrlPr>
                          </m:sSubPr>
                          <m:e>
                            <m:r>
                              <a:rPr lang="nb-NO" i="1" smtClean="0">
                                <a:latin typeface="Cambria Math" panose="02040503050406030204" pitchFamily="18" charset="0"/>
                              </a:rPr>
                              <m:t>𝜓</m:t>
                            </m:r>
                          </m:e>
                          <m:sub>
                            <m:r>
                              <a:rPr lang="nb-NO" i="1">
                                <a:latin typeface="Cambria Math" panose="02040503050406030204" pitchFamily="18" charset="0"/>
                              </a:rPr>
                              <m:t>2</m:t>
                            </m:r>
                          </m:sub>
                        </m:sSub>
                      </m:e>
                    </m:d>
                    <m:r>
                      <a:rPr lang="nb-NO" i="1" smtClean="0">
                        <a:latin typeface="Cambria Math" panose="02040503050406030204" pitchFamily="18" charset="0"/>
                      </a:rPr>
                      <m:t>…⊗</m:t>
                    </m:r>
                    <m:r>
                      <a:rPr lang="nb-NO" i="1">
                        <a:latin typeface="Cambria Math" panose="02040503050406030204" pitchFamily="18" charset="0"/>
                      </a:rPr>
                      <m:t>|</m:t>
                    </m:r>
                    <m:sSub>
                      <m:sSubPr>
                        <m:ctrlPr>
                          <a:rPr lang="nb-NO" i="1" smtClean="0">
                            <a:latin typeface="Cambria Math" panose="02040503050406030204" pitchFamily="18" charset="0"/>
                          </a:rPr>
                        </m:ctrlPr>
                      </m:sSubPr>
                      <m:e>
                        <m:r>
                          <a:rPr lang="nb-NO" i="1" smtClean="0">
                            <a:latin typeface="Cambria Math" panose="02040503050406030204" pitchFamily="18" charset="0"/>
                          </a:rPr>
                          <m:t>𝜓</m:t>
                        </m:r>
                      </m:e>
                      <m:sub>
                        <m:r>
                          <a:rPr lang="nb-NO" i="1">
                            <a:latin typeface="Cambria Math" panose="02040503050406030204" pitchFamily="18" charset="0"/>
                          </a:rPr>
                          <m:t>𝑛</m:t>
                        </m:r>
                      </m:sub>
                    </m:sSub>
                    <m:r>
                      <a:rPr lang="nb-NO" i="1" smtClean="0">
                        <a:latin typeface="Cambria Math" panose="02040503050406030204" pitchFamily="18" charset="0"/>
                      </a:rPr>
                      <m:t>⟩</m:t>
                    </m:r>
                    <m:r>
                      <a:rPr lang="nb-NO" i="1">
                        <a:latin typeface="Cambria Math" panose="02040503050406030204" pitchFamily="18" charset="0"/>
                      </a:rPr>
                      <m:t>=|</m:t>
                    </m:r>
                    <m:sSub>
                      <m:sSubPr>
                        <m:ctrlPr>
                          <a:rPr lang="nb-NO" i="1" smtClean="0">
                            <a:latin typeface="Cambria Math" panose="02040503050406030204" pitchFamily="18" charset="0"/>
                          </a:rPr>
                        </m:ctrlPr>
                      </m:sSubPr>
                      <m:e>
                        <m:r>
                          <a:rPr lang="nb-NO" i="1" smtClean="0">
                            <a:latin typeface="Cambria Math" panose="02040503050406030204" pitchFamily="18" charset="0"/>
                          </a:rPr>
                          <m:t>𝜓</m:t>
                        </m:r>
                      </m:e>
                      <m:sub>
                        <m:r>
                          <a:rPr lang="nb-NO" i="1">
                            <a:latin typeface="Cambria Math" panose="02040503050406030204" pitchFamily="18" charset="0"/>
                          </a:rPr>
                          <m:t>1</m:t>
                        </m:r>
                      </m:sub>
                    </m:sSub>
                    <m:r>
                      <a:rPr lang="nb-NO" i="1">
                        <a:latin typeface="Cambria Math" panose="02040503050406030204" pitchFamily="18" charset="0"/>
                      </a:rPr>
                      <m:t> </m:t>
                    </m:r>
                    <m:sSub>
                      <m:sSubPr>
                        <m:ctrlPr>
                          <a:rPr lang="nb-NO" i="1">
                            <a:latin typeface="Cambria Math" panose="02040503050406030204" pitchFamily="18" charset="0"/>
                          </a:rPr>
                        </m:ctrlPr>
                      </m:sSubPr>
                      <m:e>
                        <m:r>
                          <a:rPr lang="nb-NO" i="1" smtClean="0">
                            <a:latin typeface="Cambria Math" panose="02040503050406030204" pitchFamily="18" charset="0"/>
                          </a:rPr>
                          <m:t>𝜓</m:t>
                        </m:r>
                      </m:e>
                      <m:sub>
                        <m:r>
                          <a:rPr lang="nb-NO" i="1">
                            <a:latin typeface="Cambria Math" panose="02040503050406030204" pitchFamily="18" charset="0"/>
                          </a:rPr>
                          <m:t>2</m:t>
                        </m:r>
                      </m:sub>
                    </m:sSub>
                    <m:r>
                      <a:rPr lang="nb-NO" i="1" smtClean="0">
                        <a:latin typeface="Cambria Math" panose="02040503050406030204" pitchFamily="18" charset="0"/>
                      </a:rPr>
                      <m:t>…</m:t>
                    </m:r>
                    <m:sSub>
                      <m:sSubPr>
                        <m:ctrlPr>
                          <a:rPr lang="nb-NO" i="1">
                            <a:latin typeface="Cambria Math" panose="02040503050406030204" pitchFamily="18" charset="0"/>
                          </a:rPr>
                        </m:ctrlPr>
                      </m:sSubPr>
                      <m:e>
                        <m:r>
                          <a:rPr lang="nb-NO" i="1" smtClean="0">
                            <a:latin typeface="Cambria Math" panose="02040503050406030204" pitchFamily="18" charset="0"/>
                          </a:rPr>
                          <m:t>𝜓</m:t>
                        </m:r>
                      </m:e>
                      <m:sub>
                        <m:r>
                          <a:rPr lang="nb-NO" i="1">
                            <a:latin typeface="Cambria Math" panose="02040503050406030204" pitchFamily="18" charset="0"/>
                          </a:rPr>
                          <m:t>𝑛</m:t>
                        </m:r>
                      </m:sub>
                    </m:sSub>
                    <m:r>
                      <a:rPr lang="nb-NO" i="1" smtClean="0">
                        <a:latin typeface="Cambria Math" panose="02040503050406030204" pitchFamily="18" charset="0"/>
                      </a:rPr>
                      <m:t>⟩</m:t>
                    </m:r>
                  </m:oMath>
                </a14:m>
                <a:endParaRPr lang="en-US" dirty="0"/>
              </a:p>
            </p:txBody>
          </p:sp>
        </mc:Choice>
        <mc:Fallback>
          <p:sp>
            <p:nvSpPr>
              <p:cNvPr id="3" name="Plassholder for innhold 2">
                <a:extLst>
                  <a:ext uri="{FF2B5EF4-FFF2-40B4-BE49-F238E27FC236}">
                    <a16:creationId xmlns:a16="http://schemas.microsoft.com/office/drawing/2014/main" id="{AD579C27-6F0E-FBEB-7AC3-F9BCC1F10F91}"/>
                  </a:ext>
                </a:extLst>
              </p:cNvPr>
              <p:cNvSpPr>
                <a:spLocks noGrp="1" noRot="1" noChangeAspect="1" noMove="1" noResize="1" noEditPoints="1" noAdjustHandles="1" noChangeArrowheads="1" noChangeShapeType="1" noTextEdit="1"/>
              </p:cNvSpPr>
              <p:nvPr>
                <p:ph idx="1"/>
              </p:nvPr>
            </p:nvSpPr>
            <p:spPr>
              <a:blipFill>
                <a:blip r:embed="rId2"/>
                <a:stretch>
                  <a:fillRect l="-378" t="-1563"/>
                </a:stretch>
              </a:blipFill>
            </p:spPr>
            <p:txBody>
              <a:bodyPr/>
              <a:lstStyle/>
              <a:p>
                <a:r>
                  <a:rPr lang="en-US">
                    <a:noFill/>
                  </a:rPr>
                  <a:t> </a:t>
                </a:r>
              </a:p>
            </p:txBody>
          </p:sp>
        </mc:Fallback>
      </mc:AlternateContent>
      <p:pic>
        <p:nvPicPr>
          <p:cNvPr id="4" name="Bilde 3">
            <a:extLst>
              <a:ext uri="{FF2B5EF4-FFF2-40B4-BE49-F238E27FC236}">
                <a16:creationId xmlns:a16="http://schemas.microsoft.com/office/drawing/2014/main" id="{DFA9B7C9-131D-D5D9-4550-CCA6804AC3CA}"/>
              </a:ext>
            </a:extLst>
          </p:cNvPr>
          <p:cNvPicPr>
            <a:picLocks noChangeAspect="1"/>
          </p:cNvPicPr>
          <p:nvPr/>
        </p:nvPicPr>
        <p:blipFill>
          <a:blip r:embed="rId3"/>
          <a:stretch>
            <a:fillRect/>
          </a:stretch>
        </p:blipFill>
        <p:spPr>
          <a:xfrm>
            <a:off x="7850776" y="1505426"/>
            <a:ext cx="2923135" cy="3092699"/>
          </a:xfrm>
          <a:prstGeom prst="rect">
            <a:avLst/>
          </a:prstGeom>
        </p:spPr>
      </p:pic>
      <p:sp>
        <p:nvSpPr>
          <p:cNvPr id="6" name="TekstSylinder 5">
            <a:extLst>
              <a:ext uri="{FF2B5EF4-FFF2-40B4-BE49-F238E27FC236}">
                <a16:creationId xmlns:a16="http://schemas.microsoft.com/office/drawing/2014/main" id="{982706CA-2D36-0576-4DA8-EB7491EBB962}"/>
              </a:ext>
            </a:extLst>
          </p:cNvPr>
          <p:cNvSpPr txBox="1"/>
          <p:nvPr/>
        </p:nvSpPr>
        <p:spPr>
          <a:xfrm>
            <a:off x="0" y="5987360"/>
            <a:ext cx="11939451" cy="923330"/>
          </a:xfrm>
          <a:prstGeom prst="rect">
            <a:avLst/>
          </a:prstGeom>
          <a:noFill/>
        </p:spPr>
        <p:txBody>
          <a:bodyPr wrap="square" rtlCol="0">
            <a:spAutoFit/>
          </a:bodyPr>
          <a:lstStyle/>
          <a:p>
            <a:r>
              <a:rPr lang="en-US" dirty="0"/>
              <a:t>Figure citation: </a:t>
            </a:r>
            <a:r>
              <a:rPr lang="nb-NO" dirty="0"/>
              <a:t>Wikipedia </a:t>
            </a:r>
            <a:r>
              <a:rPr lang="nb-NO" dirty="0" err="1"/>
              <a:t>contributors</a:t>
            </a:r>
            <a:r>
              <a:rPr lang="nb-NO" dirty="0"/>
              <a:t>. </a:t>
            </a:r>
            <a:r>
              <a:rPr lang="nb-NO" i="1" dirty="0"/>
              <a:t>Bloch </a:t>
            </a:r>
            <a:r>
              <a:rPr lang="nb-NO" i="1" dirty="0" err="1"/>
              <a:t>sphere</a:t>
            </a:r>
            <a:r>
              <a:rPr lang="nb-NO" i="1" dirty="0"/>
              <a:t> — Wikipedia, The </a:t>
            </a:r>
            <a:r>
              <a:rPr lang="nb-NO" i="1" dirty="0" err="1"/>
              <a:t>Free</a:t>
            </a:r>
            <a:r>
              <a:rPr lang="nb-NO" i="1" dirty="0"/>
              <a:t> Encyclopedia </a:t>
            </a:r>
            <a:r>
              <a:rPr lang="nb-NO" i="1" dirty="0" err="1"/>
              <a:t>https</a:t>
            </a:r>
            <a:r>
              <a:rPr lang="nb-NO" i="1" dirty="0"/>
              <a:t>://en. </a:t>
            </a:r>
            <a:r>
              <a:rPr lang="nb-NO" dirty="0" err="1"/>
              <a:t>wikipedia.org</a:t>
            </a:r>
            <a:r>
              <a:rPr lang="nb-NO" dirty="0"/>
              <a:t>/w/</a:t>
            </a:r>
            <a:r>
              <a:rPr lang="nb-NO" dirty="0" err="1"/>
              <a:t>index.php?title</a:t>
            </a:r>
            <a:r>
              <a:rPr lang="nb-NO" dirty="0"/>
              <a:t>=</a:t>
            </a:r>
            <a:r>
              <a:rPr lang="nb-NO" dirty="0" err="1"/>
              <a:t>Bloch_sphere&amp;oldid</a:t>
            </a:r>
            <a:r>
              <a:rPr lang="nb-NO" dirty="0"/>
              <a:t>= 1008849646. [Online; </a:t>
            </a:r>
            <a:r>
              <a:rPr lang="nb-NO" dirty="0" err="1"/>
              <a:t>accessed</a:t>
            </a:r>
            <a:r>
              <a:rPr lang="nb-NO" dirty="0"/>
              <a:t> Mar-2021]. (2021). </a:t>
            </a:r>
          </a:p>
          <a:p>
            <a:endParaRPr lang="en-US" dirty="0"/>
          </a:p>
        </p:txBody>
      </p:sp>
    </p:spTree>
    <p:extLst>
      <p:ext uri="{BB962C8B-B14F-4D97-AF65-F5344CB8AC3E}">
        <p14:creationId xmlns:p14="http://schemas.microsoft.com/office/powerpoint/2010/main" val="28591457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re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Tretype</Template>
  <TotalTime>13232</TotalTime>
  <Words>1580</Words>
  <Application>Microsoft Macintosh PowerPoint</Application>
  <PresentationFormat>Widescreen</PresentationFormat>
  <Paragraphs>263</Paragraphs>
  <Slides>38</Slides>
  <Notes>2</Notes>
  <HiddenSlides>4</HiddenSlides>
  <MMClips>0</MMClips>
  <ScaleCrop>false</ScaleCrop>
  <HeadingPairs>
    <vt:vector size="6" baseType="variant">
      <vt:variant>
        <vt:lpstr>Brukte skrifter</vt:lpstr>
      </vt:variant>
      <vt:variant>
        <vt:i4>6</vt:i4>
      </vt:variant>
      <vt:variant>
        <vt:lpstr>Tema</vt:lpstr>
      </vt:variant>
      <vt:variant>
        <vt:i4>1</vt:i4>
      </vt:variant>
      <vt:variant>
        <vt:lpstr>Lysbildetitler</vt:lpstr>
      </vt:variant>
      <vt:variant>
        <vt:i4>38</vt:i4>
      </vt:variant>
    </vt:vector>
  </HeadingPairs>
  <TitlesOfParts>
    <vt:vector size="45" baseType="lpstr">
      <vt:lpstr>Calibri</vt:lpstr>
      <vt:lpstr>Cambria Math</vt:lpstr>
      <vt:lpstr>Rockwell</vt:lpstr>
      <vt:lpstr>Rockwell Condensed</vt:lpstr>
      <vt:lpstr>Rockwell Extra Bold</vt:lpstr>
      <vt:lpstr>Wingdings</vt:lpstr>
      <vt:lpstr>Tretype</vt:lpstr>
      <vt:lpstr>Studies of quantum boltzmann machines </vt:lpstr>
      <vt:lpstr>Outline</vt:lpstr>
      <vt:lpstr>Motivation </vt:lpstr>
      <vt:lpstr>Why is machine learning interesting</vt:lpstr>
      <vt:lpstr>Why is Quantum computing interesting</vt:lpstr>
      <vt:lpstr>Theory: Machine learning</vt:lpstr>
      <vt:lpstr>Neural networks</vt:lpstr>
      <vt:lpstr>Classical Boltzmann machines</vt:lpstr>
      <vt:lpstr>Theory: Quantum Computing</vt:lpstr>
      <vt:lpstr>Theory: Quantum Computing</vt:lpstr>
      <vt:lpstr>Theory: Quantum computing</vt:lpstr>
      <vt:lpstr>Variational Quantum Boltzmann machine</vt:lpstr>
      <vt:lpstr>VARQbm: algorithm</vt:lpstr>
      <vt:lpstr>Main Challenge</vt:lpstr>
      <vt:lpstr>Method</vt:lpstr>
      <vt:lpstr>Ansatzes and Hamiltonians</vt:lpstr>
      <vt:lpstr>Neural Network- and Bias encoding</vt:lpstr>
      <vt:lpstr>Optimizers and such extra things</vt:lpstr>
      <vt:lpstr>Hydrogen Hamiltonian rewrite</vt:lpstr>
      <vt:lpstr>RBM using Neural network quantum states(NQS)</vt:lpstr>
      <vt:lpstr>Results: Training the QBM</vt:lpstr>
      <vt:lpstr>Results: Training the QBM</vt:lpstr>
      <vt:lpstr>Benchmark: Generation of approximate Gibbs states</vt:lpstr>
      <vt:lpstr>Benchmark: Generation of approximate Gibbs states</vt:lpstr>
      <vt:lpstr>Results: H1 Generating distribution</vt:lpstr>
      <vt:lpstr>Results: H2 Generating Bell State</vt:lpstr>
      <vt:lpstr>Discriminative Learning: Transaction dataset</vt:lpstr>
      <vt:lpstr>Transaction dataset</vt:lpstr>
      <vt:lpstr>RESULTS: TRANSACTION DATASET</vt:lpstr>
      <vt:lpstr>Handwritten digits dataset</vt:lpstr>
      <vt:lpstr>Results: handwritten digits</vt:lpstr>
      <vt:lpstr>FRANKE’S FUNCTION</vt:lpstr>
      <vt:lpstr>Franke’s function</vt:lpstr>
      <vt:lpstr>Ground state of H2</vt:lpstr>
      <vt:lpstr>Conclusion</vt:lpstr>
      <vt:lpstr>Future prospects</vt:lpstr>
      <vt:lpstr>Apply QBM to quantum system: IDEA</vt:lpstr>
      <vt:lpstr>Plan further 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Variational quantum boltzmann machines </dc:title>
  <dc:creator>Philip Karim Sørli Niane</dc:creator>
  <cp:lastModifiedBy>Philip Karim Sørli Niane</cp:lastModifiedBy>
  <cp:revision>46</cp:revision>
  <dcterms:created xsi:type="dcterms:W3CDTF">2022-01-20T15:19:46Z</dcterms:created>
  <dcterms:modified xsi:type="dcterms:W3CDTF">2022-08-09T11:25:21Z</dcterms:modified>
</cp:coreProperties>
</file>